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Default Extension="xml" ContentType="application/xml"/>
  <Override PartName="/ppt/diagrams/drawing3.xml" ContentType="application/vnd.ms-office.drawingml.diagramDrawing+xml"/>
  <Override PartName="/ppt/tableStyles.xml" ContentType="application/vnd.openxmlformats-officedocument.presentationml.tableStyles+xml"/>
  <Override PartName="/ppt/diagrams/data3.xml" ContentType="application/vnd.openxmlformats-officedocument.drawingml.diagramData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diagrams/quickStyle1.xml" ContentType="application/vnd.openxmlformats-officedocument.drawingml.diagramStyle+xml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diagrams/colors3.xml" ContentType="application/vnd.openxmlformats-officedocument.drawingml.diagramColor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slideLayouts/slideLayout3.xml" ContentType="application/vnd.openxmlformats-officedocument.presentationml.slideLayout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diagrams/quickStyle3.xml" ContentType="application/vnd.openxmlformats-officedocument.drawingml.diagramStyle+xml"/>
  <Override PartName="/ppt/slideLayouts/slideLayout4.xml" ContentType="application/vnd.openxmlformats-officedocument.presentationml.slideLayout+xml"/>
  <Override PartName="/ppt/diagrams/layout3.xml" ContentType="application/vnd.openxmlformats-officedocument.drawingml.diagram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16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1" r:id="rId9"/>
    <p:sldId id="264" r:id="rId10"/>
    <p:sldId id="265" r:id="rId11"/>
    <p:sldId id="271" r:id="rId12"/>
    <p:sldId id="266" r:id="rId13"/>
    <p:sldId id="270" r:id="rId14"/>
    <p:sldId id="263" r:id="rId15"/>
    <p:sldId id="269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F6245-AB35-5242-ABDC-CC116091CBCA}" type="doc">
      <dgm:prSet loTypeId="urn:microsoft.com/office/officeart/2005/8/layout/gear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00AF53-BD9B-774C-B92C-79F8995C130B}">
      <dgm:prSet phldrT="[Text]" custT="1"/>
      <dgm:spPr/>
      <dgm:t>
        <a:bodyPr/>
        <a:lstStyle/>
        <a:p>
          <a:r>
            <a:rPr lang="en-US" sz="1800" dirty="0" smtClean="0"/>
            <a:t>Momentum Indicators</a:t>
          </a:r>
          <a:endParaRPr lang="en-US" sz="1800" dirty="0"/>
        </a:p>
      </dgm:t>
    </dgm:pt>
    <dgm:pt modelId="{10CBE023-C73F-634B-9306-4D7275DC4C42}" type="parTrans" cxnId="{27115225-7A98-7C40-BE5E-24A406C34632}">
      <dgm:prSet/>
      <dgm:spPr/>
      <dgm:t>
        <a:bodyPr/>
        <a:lstStyle/>
        <a:p>
          <a:endParaRPr lang="en-US"/>
        </a:p>
      </dgm:t>
    </dgm:pt>
    <dgm:pt modelId="{9D98C708-084D-7A40-8A08-A195389BF8B5}" type="sibTrans" cxnId="{27115225-7A98-7C40-BE5E-24A406C34632}">
      <dgm:prSet/>
      <dgm:spPr/>
      <dgm:t>
        <a:bodyPr/>
        <a:lstStyle/>
        <a:p>
          <a:endParaRPr lang="en-US"/>
        </a:p>
      </dgm:t>
    </dgm:pt>
    <dgm:pt modelId="{C67F21AF-4867-9A4D-9E5B-74F1A84A9068}">
      <dgm:prSet phldrT="[Text]" custT="1"/>
      <dgm:spPr/>
      <dgm:t>
        <a:bodyPr/>
        <a:lstStyle/>
        <a:p>
          <a:r>
            <a:rPr lang="en-US" sz="1500" dirty="0" smtClean="0"/>
            <a:t>Demo-</a:t>
          </a:r>
          <a:br>
            <a:rPr lang="en-US" sz="1500" dirty="0" smtClean="0"/>
          </a:br>
          <a:r>
            <a:rPr lang="en-US" sz="1500" dirty="0" smtClean="0"/>
            <a:t>graphics</a:t>
          </a:r>
          <a:endParaRPr lang="en-US" sz="1500" dirty="0"/>
        </a:p>
      </dgm:t>
    </dgm:pt>
    <dgm:pt modelId="{E0F6ED20-005D-3D4E-A58E-0F66E487F057}" type="parTrans" cxnId="{3FA6FB16-6FCA-0947-A3A2-664E7F7457D8}">
      <dgm:prSet/>
      <dgm:spPr/>
      <dgm:t>
        <a:bodyPr/>
        <a:lstStyle/>
        <a:p>
          <a:endParaRPr lang="en-US"/>
        </a:p>
      </dgm:t>
    </dgm:pt>
    <dgm:pt modelId="{53BD64FD-5EC6-2E45-A47E-A72A1286FF43}" type="sibTrans" cxnId="{3FA6FB16-6FCA-0947-A3A2-664E7F7457D8}">
      <dgm:prSet/>
      <dgm:spPr/>
      <dgm:t>
        <a:bodyPr/>
        <a:lstStyle/>
        <a:p>
          <a:endParaRPr lang="en-US"/>
        </a:p>
      </dgm:t>
    </dgm:pt>
    <dgm:pt modelId="{79745567-28C4-7F43-80A2-80E7D228DFD3}">
      <dgm:prSet phldrT="[Text]" phldr="1"/>
      <dgm:spPr/>
      <dgm:t>
        <a:bodyPr/>
        <a:lstStyle/>
        <a:p>
          <a:endParaRPr lang="en-US"/>
        </a:p>
      </dgm:t>
    </dgm:pt>
    <dgm:pt modelId="{C926450F-D237-1549-A9A4-24A331E48BA8}" type="parTrans" cxnId="{B3C7E438-501A-FF40-9F30-053A8021D3D0}">
      <dgm:prSet/>
      <dgm:spPr/>
      <dgm:t>
        <a:bodyPr/>
        <a:lstStyle/>
        <a:p>
          <a:endParaRPr lang="en-US"/>
        </a:p>
      </dgm:t>
    </dgm:pt>
    <dgm:pt modelId="{DAF19C6C-2E3A-2E4B-8F9A-EC283ACEECB5}" type="sibTrans" cxnId="{B3C7E438-501A-FF40-9F30-053A8021D3D0}">
      <dgm:prSet/>
      <dgm:spPr/>
      <dgm:t>
        <a:bodyPr/>
        <a:lstStyle/>
        <a:p>
          <a:endParaRPr lang="en-US"/>
        </a:p>
      </dgm:t>
    </dgm:pt>
    <dgm:pt modelId="{AC792959-3C37-C04D-BE9A-72337881B1B7}">
      <dgm:prSet phldrT="[Text]" phldr="1"/>
      <dgm:spPr/>
      <dgm:t>
        <a:bodyPr/>
        <a:lstStyle/>
        <a:p>
          <a:endParaRPr lang="en-US"/>
        </a:p>
      </dgm:t>
    </dgm:pt>
    <dgm:pt modelId="{24BE14F7-75EB-5145-ACCA-71FEC52355B3}" type="parTrans" cxnId="{287EC32A-AA23-9744-9C4C-3FAAC1D51DB6}">
      <dgm:prSet/>
      <dgm:spPr/>
      <dgm:t>
        <a:bodyPr/>
        <a:lstStyle/>
        <a:p>
          <a:endParaRPr lang="en-US"/>
        </a:p>
      </dgm:t>
    </dgm:pt>
    <dgm:pt modelId="{307443A0-275C-2747-9FF8-D53F40A3D6BE}" type="sibTrans" cxnId="{287EC32A-AA23-9744-9C4C-3FAAC1D51DB6}">
      <dgm:prSet/>
      <dgm:spPr/>
      <dgm:t>
        <a:bodyPr/>
        <a:lstStyle/>
        <a:p>
          <a:endParaRPr lang="en-US"/>
        </a:p>
      </dgm:t>
    </dgm:pt>
    <dgm:pt modelId="{A3FA8B33-F351-8145-9347-B41797B5A1E2}">
      <dgm:prSet phldrT="[Text]"/>
      <dgm:spPr/>
      <dgm:t>
        <a:bodyPr/>
        <a:lstStyle/>
        <a:p>
          <a:r>
            <a:rPr lang="en-US" dirty="0" smtClean="0"/>
            <a:t>Housing Metrics</a:t>
          </a:r>
          <a:endParaRPr lang="en-US" dirty="0"/>
        </a:p>
      </dgm:t>
    </dgm:pt>
    <dgm:pt modelId="{AE08218D-ED1C-4B45-A8FE-4AFE3D142535}" type="parTrans" cxnId="{55922336-FD50-1A4E-B6AE-318AEC779BC9}">
      <dgm:prSet/>
      <dgm:spPr/>
      <dgm:t>
        <a:bodyPr/>
        <a:lstStyle/>
        <a:p>
          <a:endParaRPr lang="en-US"/>
        </a:p>
      </dgm:t>
    </dgm:pt>
    <dgm:pt modelId="{394C8455-5773-A543-A80B-EDBD52848FB4}" type="sibTrans" cxnId="{55922336-FD50-1A4E-B6AE-318AEC779BC9}">
      <dgm:prSet/>
      <dgm:spPr/>
      <dgm:t>
        <a:bodyPr/>
        <a:lstStyle/>
        <a:p>
          <a:endParaRPr lang="en-US"/>
        </a:p>
      </dgm:t>
    </dgm:pt>
    <dgm:pt modelId="{C21C8AEA-8E14-2A41-AC9B-2B60690CD913}">
      <dgm:prSet phldrT="[Text]" phldr="1"/>
      <dgm:spPr/>
      <dgm:t>
        <a:bodyPr/>
        <a:lstStyle/>
        <a:p>
          <a:endParaRPr lang="en-US"/>
        </a:p>
      </dgm:t>
    </dgm:pt>
    <dgm:pt modelId="{D212691F-2D16-094F-A750-AB69D431213D}" type="parTrans" cxnId="{0B18617D-37FC-F744-AF97-C0EBFDD73C21}">
      <dgm:prSet/>
      <dgm:spPr/>
      <dgm:t>
        <a:bodyPr/>
        <a:lstStyle/>
        <a:p>
          <a:endParaRPr lang="en-US"/>
        </a:p>
      </dgm:t>
    </dgm:pt>
    <dgm:pt modelId="{4E5B0B2A-B267-374A-AC10-BF6EE4BCE1D9}" type="sibTrans" cxnId="{0B18617D-37FC-F744-AF97-C0EBFDD73C21}">
      <dgm:prSet/>
      <dgm:spPr/>
      <dgm:t>
        <a:bodyPr/>
        <a:lstStyle/>
        <a:p>
          <a:endParaRPr lang="en-US"/>
        </a:p>
      </dgm:t>
    </dgm:pt>
    <dgm:pt modelId="{33DE2A45-8E20-924E-8512-F0E9845DE61B}">
      <dgm:prSet phldrT="[Text]" phldr="1"/>
      <dgm:spPr/>
      <dgm:t>
        <a:bodyPr/>
        <a:lstStyle/>
        <a:p>
          <a:endParaRPr lang="en-US"/>
        </a:p>
      </dgm:t>
    </dgm:pt>
    <dgm:pt modelId="{F8A3C354-BA9B-5749-AD20-AED561B41958}" type="parTrans" cxnId="{9D651CFD-8123-E745-B1AD-46101CCC19EB}">
      <dgm:prSet/>
      <dgm:spPr/>
      <dgm:t>
        <a:bodyPr/>
        <a:lstStyle/>
        <a:p>
          <a:endParaRPr lang="en-US"/>
        </a:p>
      </dgm:t>
    </dgm:pt>
    <dgm:pt modelId="{4C487A07-864E-224D-80ED-E390A6F51F96}" type="sibTrans" cxnId="{9D651CFD-8123-E745-B1AD-46101CCC19EB}">
      <dgm:prSet/>
      <dgm:spPr/>
      <dgm:t>
        <a:bodyPr/>
        <a:lstStyle/>
        <a:p>
          <a:endParaRPr lang="en-US"/>
        </a:p>
      </dgm:t>
    </dgm:pt>
    <dgm:pt modelId="{5BB04A58-A9DD-FA42-AC6C-866501511A3E}">
      <dgm:prSet phldrT="[Text]" phldr="1"/>
      <dgm:spPr/>
      <dgm:t>
        <a:bodyPr/>
        <a:lstStyle/>
        <a:p>
          <a:endParaRPr lang="en-US"/>
        </a:p>
      </dgm:t>
    </dgm:pt>
    <dgm:pt modelId="{C466C1B4-EC08-1F4B-BE8C-4F0389987FD6}" type="parTrans" cxnId="{9CF75D7D-F32B-ED4C-B69B-32CF525ED5F2}">
      <dgm:prSet/>
      <dgm:spPr/>
      <dgm:t>
        <a:bodyPr/>
        <a:lstStyle/>
        <a:p>
          <a:endParaRPr lang="en-US"/>
        </a:p>
      </dgm:t>
    </dgm:pt>
    <dgm:pt modelId="{2F7B6A7E-8B7D-6447-9B94-F8612D89A2B0}" type="sibTrans" cxnId="{9CF75D7D-F32B-ED4C-B69B-32CF525ED5F2}">
      <dgm:prSet/>
      <dgm:spPr/>
      <dgm:t>
        <a:bodyPr/>
        <a:lstStyle/>
        <a:p>
          <a:endParaRPr lang="en-US"/>
        </a:p>
      </dgm:t>
    </dgm:pt>
    <dgm:pt modelId="{26BDB6CE-D69F-4742-8824-194B406071CB}">
      <dgm:prSet phldrT="[Text]" phldr="1"/>
      <dgm:spPr/>
      <dgm:t>
        <a:bodyPr/>
        <a:lstStyle/>
        <a:p>
          <a:endParaRPr lang="en-US"/>
        </a:p>
      </dgm:t>
    </dgm:pt>
    <dgm:pt modelId="{2A2D4AF0-93AF-3348-A0BC-0899EE217037}" type="parTrans" cxnId="{1172C5D3-2499-1C4C-ACB7-7693F2AAC4FC}">
      <dgm:prSet/>
      <dgm:spPr/>
      <dgm:t>
        <a:bodyPr/>
        <a:lstStyle/>
        <a:p>
          <a:endParaRPr lang="en-US"/>
        </a:p>
      </dgm:t>
    </dgm:pt>
    <dgm:pt modelId="{CEA8CDEC-B54F-6040-8BA6-905FA4BD458D}" type="sibTrans" cxnId="{1172C5D3-2499-1C4C-ACB7-7693F2AAC4FC}">
      <dgm:prSet/>
      <dgm:spPr/>
      <dgm:t>
        <a:bodyPr/>
        <a:lstStyle/>
        <a:p>
          <a:endParaRPr lang="en-US"/>
        </a:p>
      </dgm:t>
    </dgm:pt>
    <dgm:pt modelId="{3C0D48F9-1173-594C-A30D-750E52BD4137}">
      <dgm:prSet phldrT="[Text]" phldr="1"/>
      <dgm:spPr/>
      <dgm:t>
        <a:bodyPr/>
        <a:lstStyle/>
        <a:p>
          <a:endParaRPr lang="en-US"/>
        </a:p>
      </dgm:t>
    </dgm:pt>
    <dgm:pt modelId="{BAF04412-9603-7940-997F-5E9FD7EB3AF1}" type="parTrans" cxnId="{1A8333E4-1948-5C44-898C-FDFDBA9A36A3}">
      <dgm:prSet/>
      <dgm:spPr/>
      <dgm:t>
        <a:bodyPr/>
        <a:lstStyle/>
        <a:p>
          <a:endParaRPr lang="en-US"/>
        </a:p>
      </dgm:t>
    </dgm:pt>
    <dgm:pt modelId="{C40AA78E-476D-BF4E-9677-BCAF1D1B031B}" type="sibTrans" cxnId="{1A8333E4-1948-5C44-898C-FDFDBA9A36A3}">
      <dgm:prSet/>
      <dgm:spPr/>
      <dgm:t>
        <a:bodyPr/>
        <a:lstStyle/>
        <a:p>
          <a:endParaRPr lang="en-US"/>
        </a:p>
      </dgm:t>
    </dgm:pt>
    <dgm:pt modelId="{86A74A7E-E441-D344-8202-B6E1D40B8185}">
      <dgm:prSet phldrT="[Text]" phldr="1"/>
      <dgm:spPr/>
      <dgm:t>
        <a:bodyPr/>
        <a:lstStyle/>
        <a:p>
          <a:endParaRPr lang="en-US"/>
        </a:p>
      </dgm:t>
    </dgm:pt>
    <dgm:pt modelId="{5F918F81-7BAD-B74A-9AA2-A9DFEB5A35CF}" type="parTrans" cxnId="{2685251B-F445-6943-9B2E-0E5A058056C9}">
      <dgm:prSet/>
      <dgm:spPr/>
      <dgm:t>
        <a:bodyPr/>
        <a:lstStyle/>
        <a:p>
          <a:endParaRPr lang="en-US"/>
        </a:p>
      </dgm:t>
    </dgm:pt>
    <dgm:pt modelId="{D513B699-7C63-8046-AD5F-F85024ECB517}" type="sibTrans" cxnId="{2685251B-F445-6943-9B2E-0E5A058056C9}">
      <dgm:prSet/>
      <dgm:spPr/>
      <dgm:t>
        <a:bodyPr/>
        <a:lstStyle/>
        <a:p>
          <a:endParaRPr lang="en-US"/>
        </a:p>
      </dgm:t>
    </dgm:pt>
    <dgm:pt modelId="{643F9D29-8A44-9543-9989-726A8532938D}">
      <dgm:prSet phldrT="[Text]" phldr="1"/>
      <dgm:spPr/>
      <dgm:t>
        <a:bodyPr/>
        <a:lstStyle/>
        <a:p>
          <a:endParaRPr lang="en-US"/>
        </a:p>
      </dgm:t>
    </dgm:pt>
    <dgm:pt modelId="{F7359C89-8970-8D4E-BC0A-1B61AEC2759B}" type="parTrans" cxnId="{5F6EE594-DCF8-AF4A-BB31-6CE96D67B3D3}">
      <dgm:prSet/>
      <dgm:spPr/>
      <dgm:t>
        <a:bodyPr/>
        <a:lstStyle/>
        <a:p>
          <a:endParaRPr lang="en-US"/>
        </a:p>
      </dgm:t>
    </dgm:pt>
    <dgm:pt modelId="{905A0E64-E6C1-DF4D-8C8E-33BEFFDC8B59}" type="sibTrans" cxnId="{5F6EE594-DCF8-AF4A-BB31-6CE96D67B3D3}">
      <dgm:prSet/>
      <dgm:spPr/>
      <dgm:t>
        <a:bodyPr/>
        <a:lstStyle/>
        <a:p>
          <a:endParaRPr lang="en-US"/>
        </a:p>
      </dgm:t>
    </dgm:pt>
    <dgm:pt modelId="{7A84D4D3-BC97-D946-AE39-199B5393F889}">
      <dgm:prSet phldrT="[Text]" phldr="1"/>
      <dgm:spPr/>
      <dgm:t>
        <a:bodyPr/>
        <a:lstStyle/>
        <a:p>
          <a:endParaRPr lang="en-US"/>
        </a:p>
      </dgm:t>
    </dgm:pt>
    <dgm:pt modelId="{796F5951-2398-2B44-9A17-6DD9067E2EB0}" type="parTrans" cxnId="{E7C2E3A0-AD88-3341-9E2E-EE5EE4053E31}">
      <dgm:prSet/>
      <dgm:spPr/>
      <dgm:t>
        <a:bodyPr/>
        <a:lstStyle/>
        <a:p>
          <a:endParaRPr lang="en-US"/>
        </a:p>
      </dgm:t>
    </dgm:pt>
    <dgm:pt modelId="{5FE6F336-E0F5-EC4F-809D-267DF70045CA}" type="sibTrans" cxnId="{E7C2E3A0-AD88-3341-9E2E-EE5EE4053E31}">
      <dgm:prSet/>
      <dgm:spPr/>
      <dgm:t>
        <a:bodyPr/>
        <a:lstStyle/>
        <a:p>
          <a:endParaRPr lang="en-US"/>
        </a:p>
      </dgm:t>
    </dgm:pt>
    <dgm:pt modelId="{409BF90E-79E1-1A4D-93C4-C8E44CC8C382}">
      <dgm:prSet phldrT="[Text]" phldr="1"/>
      <dgm:spPr/>
      <dgm:t>
        <a:bodyPr/>
        <a:lstStyle/>
        <a:p>
          <a:endParaRPr lang="en-US"/>
        </a:p>
      </dgm:t>
    </dgm:pt>
    <dgm:pt modelId="{B5D59767-6F0A-674B-86A8-F191F88D2F5C}" type="parTrans" cxnId="{EB9763FF-7EA6-0C44-8C48-372354309489}">
      <dgm:prSet/>
      <dgm:spPr/>
      <dgm:t>
        <a:bodyPr/>
        <a:lstStyle/>
        <a:p>
          <a:endParaRPr lang="en-US"/>
        </a:p>
      </dgm:t>
    </dgm:pt>
    <dgm:pt modelId="{601826FC-7824-094F-BA1B-99CED5B55719}" type="sibTrans" cxnId="{EB9763FF-7EA6-0C44-8C48-372354309489}">
      <dgm:prSet/>
      <dgm:spPr/>
      <dgm:t>
        <a:bodyPr/>
        <a:lstStyle/>
        <a:p>
          <a:endParaRPr lang="en-US"/>
        </a:p>
      </dgm:t>
    </dgm:pt>
    <dgm:pt modelId="{76564708-1E1E-4A46-B8AB-EAA2C37B4ADD}">
      <dgm:prSet phldrT="[Text]" phldr="1"/>
      <dgm:spPr/>
      <dgm:t>
        <a:bodyPr/>
        <a:lstStyle/>
        <a:p>
          <a:endParaRPr lang="en-US"/>
        </a:p>
      </dgm:t>
    </dgm:pt>
    <dgm:pt modelId="{850DF741-DC24-6648-BC40-0E1728D0F577}" type="parTrans" cxnId="{237DD8CB-9BFF-FE4A-9314-70293607ACE5}">
      <dgm:prSet/>
      <dgm:spPr/>
      <dgm:t>
        <a:bodyPr/>
        <a:lstStyle/>
        <a:p>
          <a:endParaRPr lang="en-US"/>
        </a:p>
      </dgm:t>
    </dgm:pt>
    <dgm:pt modelId="{C2AFF160-C71D-B347-A14C-174D4B708615}" type="sibTrans" cxnId="{237DD8CB-9BFF-FE4A-9314-70293607ACE5}">
      <dgm:prSet/>
      <dgm:spPr/>
      <dgm:t>
        <a:bodyPr/>
        <a:lstStyle/>
        <a:p>
          <a:endParaRPr lang="en-US"/>
        </a:p>
      </dgm:t>
    </dgm:pt>
    <dgm:pt modelId="{3A92B42D-9C36-1541-8963-48CD8CC9E5D3}">
      <dgm:prSet phldrT="[Text]"/>
      <dgm:spPr/>
    </dgm:pt>
    <dgm:pt modelId="{F0AFDF61-E0F7-4347-881E-ABED4B7F40FC}" type="parTrans" cxnId="{11CAD9C2-61EA-E74C-BF7A-723B2122500E}">
      <dgm:prSet/>
      <dgm:spPr/>
      <dgm:t>
        <a:bodyPr/>
        <a:lstStyle/>
        <a:p>
          <a:endParaRPr lang="en-US"/>
        </a:p>
      </dgm:t>
    </dgm:pt>
    <dgm:pt modelId="{21716370-BF06-8040-9AF4-1AE04F106CC1}" type="sibTrans" cxnId="{11CAD9C2-61EA-E74C-BF7A-723B2122500E}">
      <dgm:prSet/>
      <dgm:spPr/>
      <dgm:t>
        <a:bodyPr/>
        <a:lstStyle/>
        <a:p>
          <a:endParaRPr lang="en-US"/>
        </a:p>
      </dgm:t>
    </dgm:pt>
    <dgm:pt modelId="{14A8541B-D406-AA4B-BEE7-E52065C38143}">
      <dgm:prSet phldrT="[Text]" custLinFactNeighborX="0" custLinFactNeighborY="-5570"/>
      <dgm:spPr/>
    </dgm:pt>
    <dgm:pt modelId="{37E475C9-1BCF-F645-AA9A-B45E6EA03B98}" type="parTrans" cxnId="{08B875A2-D049-2749-A31E-1B67B534E78C}">
      <dgm:prSet/>
      <dgm:spPr/>
      <dgm:t>
        <a:bodyPr/>
        <a:lstStyle/>
        <a:p>
          <a:endParaRPr lang="en-US"/>
        </a:p>
      </dgm:t>
    </dgm:pt>
    <dgm:pt modelId="{A16B9F53-0761-BD45-97FC-27BD4B85E539}" type="sibTrans" cxnId="{08B875A2-D049-2749-A31E-1B67B534E78C}">
      <dgm:prSet/>
      <dgm:spPr/>
      <dgm:t>
        <a:bodyPr/>
        <a:lstStyle/>
        <a:p>
          <a:endParaRPr lang="en-US"/>
        </a:p>
      </dgm:t>
    </dgm:pt>
    <dgm:pt modelId="{D7638469-DAC3-BA49-BD40-E4D758AD63AA}" type="pres">
      <dgm:prSet presAssocID="{3E9F6245-AB35-5242-ABDC-CC116091CBCA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C4A7B-7587-8544-BF57-3EC244FAF807}" type="pres">
      <dgm:prSet presAssocID="{AB00AF53-BD9B-774C-B92C-79F8995C130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A5FF9-F26F-144C-8DFC-D8D3C32E045E}" type="pres">
      <dgm:prSet presAssocID="{AB00AF53-BD9B-774C-B92C-79F8995C130B}" presName="gear1srcNode" presStyleLbl="node1" presStyleIdx="0" presStyleCnt="3"/>
      <dgm:spPr/>
      <dgm:t>
        <a:bodyPr/>
        <a:lstStyle/>
        <a:p>
          <a:endParaRPr lang="en-US"/>
        </a:p>
      </dgm:t>
    </dgm:pt>
    <dgm:pt modelId="{4EA2F92F-50C0-184D-A778-7C7808FCB1C4}" type="pres">
      <dgm:prSet presAssocID="{AB00AF53-BD9B-774C-B92C-79F8995C130B}" presName="gear1dstNode" presStyleLbl="node1" presStyleIdx="0" presStyleCnt="3"/>
      <dgm:spPr/>
      <dgm:t>
        <a:bodyPr/>
        <a:lstStyle/>
        <a:p>
          <a:endParaRPr lang="en-US"/>
        </a:p>
      </dgm:t>
    </dgm:pt>
    <dgm:pt modelId="{8F1BDD44-6360-B148-A7B3-D77CDE6C7396}" type="pres">
      <dgm:prSet presAssocID="{C67F21AF-4867-9A4D-9E5B-74F1A84A906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40619-B746-184C-AC10-7EF282BC0211}" type="pres">
      <dgm:prSet presAssocID="{C67F21AF-4867-9A4D-9E5B-74F1A84A9068}" presName="gear2srcNode" presStyleLbl="node1" presStyleIdx="1" presStyleCnt="3"/>
      <dgm:spPr/>
      <dgm:t>
        <a:bodyPr/>
        <a:lstStyle/>
        <a:p>
          <a:endParaRPr lang="en-US"/>
        </a:p>
      </dgm:t>
    </dgm:pt>
    <dgm:pt modelId="{6971A286-2A86-9B4B-A0CC-4F17FAFED09E}" type="pres">
      <dgm:prSet presAssocID="{C67F21AF-4867-9A4D-9E5B-74F1A84A9068}" presName="gear2dstNode" presStyleLbl="node1" presStyleIdx="1" presStyleCnt="3"/>
      <dgm:spPr/>
      <dgm:t>
        <a:bodyPr/>
        <a:lstStyle/>
        <a:p>
          <a:endParaRPr lang="en-US"/>
        </a:p>
      </dgm:t>
    </dgm:pt>
    <dgm:pt modelId="{CC2A66BC-C9A2-9245-8DF5-C83BB2AC7EF4}" type="pres">
      <dgm:prSet presAssocID="{A3FA8B33-F351-8145-9347-B41797B5A1E2}" presName="gear3" presStyleLbl="node1" presStyleIdx="2" presStyleCnt="3" custLinFactNeighborX="-22986" custLinFactNeighborY="-24902"/>
      <dgm:spPr/>
      <dgm:t>
        <a:bodyPr/>
        <a:lstStyle/>
        <a:p>
          <a:endParaRPr lang="en-US"/>
        </a:p>
      </dgm:t>
    </dgm:pt>
    <dgm:pt modelId="{B5C4374B-E762-8B41-98C6-522A5C802F89}" type="pres">
      <dgm:prSet presAssocID="{A3FA8B33-F351-8145-9347-B41797B5A1E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B68A1-2832-8E4E-B385-CA713F337C04}" type="pres">
      <dgm:prSet presAssocID="{A3FA8B33-F351-8145-9347-B41797B5A1E2}" presName="gear3srcNode" presStyleLbl="node1" presStyleIdx="2" presStyleCnt="3"/>
      <dgm:spPr/>
      <dgm:t>
        <a:bodyPr/>
        <a:lstStyle/>
        <a:p>
          <a:endParaRPr lang="en-US"/>
        </a:p>
      </dgm:t>
    </dgm:pt>
    <dgm:pt modelId="{6DFD8A4A-EAF9-FB4D-9F5E-E3AE39745276}" type="pres">
      <dgm:prSet presAssocID="{A3FA8B33-F351-8145-9347-B41797B5A1E2}" presName="gear3dstNode" presStyleLbl="node1" presStyleIdx="2" presStyleCnt="3"/>
      <dgm:spPr/>
      <dgm:t>
        <a:bodyPr/>
        <a:lstStyle/>
        <a:p>
          <a:endParaRPr lang="en-US"/>
        </a:p>
      </dgm:t>
    </dgm:pt>
    <dgm:pt modelId="{A7FB3174-D88D-CD46-A397-C13CEA56AF31}" type="pres">
      <dgm:prSet presAssocID="{9D98C708-084D-7A40-8A08-A195389BF8B5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CDF692B-0DC7-0A4E-BBEB-9DC192F19D2A}" type="pres">
      <dgm:prSet presAssocID="{53BD64FD-5EC6-2E45-A47E-A72A1286FF43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DD72140-E861-CE45-BAB9-8979E61AFA32}" type="pres">
      <dgm:prSet presAssocID="{394C8455-5773-A543-A80B-EDBD52848FB4}" presName="connector3" presStyleLbl="sibTrans2D1" presStyleIdx="2" presStyleCnt="3" custLinFactNeighborX="-18036" custLinFactNeighborY="-20577"/>
      <dgm:spPr/>
      <dgm:t>
        <a:bodyPr/>
        <a:lstStyle/>
        <a:p>
          <a:endParaRPr lang="en-US"/>
        </a:p>
      </dgm:t>
    </dgm:pt>
  </dgm:ptLst>
  <dgm:cxnLst>
    <dgm:cxn modelId="{CA164313-E81C-B443-A9A4-50CCC15B6AE1}" type="presOf" srcId="{3E9F6245-AB35-5242-ABDC-CC116091CBCA}" destId="{D7638469-DAC3-BA49-BD40-E4D758AD63AA}" srcOrd="0" destOrd="0" presId="urn:microsoft.com/office/officeart/2005/8/layout/gear1"/>
    <dgm:cxn modelId="{EB9763FF-7EA6-0C44-8C48-372354309489}" srcId="{3E9F6245-AB35-5242-ABDC-CC116091CBCA}" destId="{409BF90E-79E1-1A4D-93C4-C8E44CC8C382}" srcOrd="11" destOrd="0" parTransId="{B5D59767-6F0A-674B-86A8-F191F88D2F5C}" sibTransId="{601826FC-7824-094F-BA1B-99CED5B55719}"/>
    <dgm:cxn modelId="{55922336-FD50-1A4E-B6AE-318AEC779BC9}" srcId="{3E9F6245-AB35-5242-ABDC-CC116091CBCA}" destId="{A3FA8B33-F351-8145-9347-B41797B5A1E2}" srcOrd="2" destOrd="0" parTransId="{AE08218D-ED1C-4B45-A8FE-4AFE3D142535}" sibTransId="{394C8455-5773-A543-A80B-EDBD52848FB4}"/>
    <dgm:cxn modelId="{E6C1665B-A45C-F24E-B88E-94A7E8959762}" type="presOf" srcId="{C67F21AF-4867-9A4D-9E5B-74F1A84A9068}" destId="{8F1BDD44-6360-B148-A7B3-D77CDE6C7396}" srcOrd="0" destOrd="0" presId="urn:microsoft.com/office/officeart/2005/8/layout/gear1"/>
    <dgm:cxn modelId="{EB490068-2DCE-0B40-AF74-2432F8405625}" type="presOf" srcId="{9D98C708-084D-7A40-8A08-A195389BF8B5}" destId="{A7FB3174-D88D-CD46-A397-C13CEA56AF31}" srcOrd="0" destOrd="0" presId="urn:microsoft.com/office/officeart/2005/8/layout/gear1"/>
    <dgm:cxn modelId="{2635E64D-3719-014B-A87A-DFF04A3D649D}" type="presOf" srcId="{AB00AF53-BD9B-774C-B92C-79F8995C130B}" destId="{DAAA5FF9-F26F-144C-8DFC-D8D3C32E045E}" srcOrd="1" destOrd="0" presId="urn:microsoft.com/office/officeart/2005/8/layout/gear1"/>
    <dgm:cxn modelId="{C246962A-7364-D746-94E4-877C0398BEA1}" type="presOf" srcId="{AB00AF53-BD9B-774C-B92C-79F8995C130B}" destId="{4EA2F92F-50C0-184D-A778-7C7808FCB1C4}" srcOrd="2" destOrd="0" presId="urn:microsoft.com/office/officeart/2005/8/layout/gear1"/>
    <dgm:cxn modelId="{0B18617D-37FC-F744-AF97-C0EBFDD73C21}" srcId="{3E9F6245-AB35-5242-ABDC-CC116091CBCA}" destId="{C21C8AEA-8E14-2A41-AC9B-2B60690CD913}" srcOrd="3" destOrd="0" parTransId="{D212691F-2D16-094F-A750-AB69D431213D}" sibTransId="{4E5B0B2A-B267-374A-AC10-BF6EE4BCE1D9}"/>
    <dgm:cxn modelId="{2685251B-F445-6943-9B2E-0E5A058056C9}" srcId="{3E9F6245-AB35-5242-ABDC-CC116091CBCA}" destId="{86A74A7E-E441-D344-8202-B6E1D40B8185}" srcOrd="8" destOrd="0" parTransId="{5F918F81-7BAD-B74A-9AA2-A9DFEB5A35CF}" sibTransId="{D513B699-7C63-8046-AD5F-F85024ECB517}"/>
    <dgm:cxn modelId="{3FA6FB16-6FCA-0947-A3A2-664E7F7457D8}" srcId="{3E9F6245-AB35-5242-ABDC-CC116091CBCA}" destId="{C67F21AF-4867-9A4D-9E5B-74F1A84A9068}" srcOrd="1" destOrd="0" parTransId="{E0F6ED20-005D-3D4E-A58E-0F66E487F057}" sibTransId="{53BD64FD-5EC6-2E45-A47E-A72A1286FF43}"/>
    <dgm:cxn modelId="{5F6EE594-DCF8-AF4A-BB31-6CE96D67B3D3}" srcId="{3E9F6245-AB35-5242-ABDC-CC116091CBCA}" destId="{643F9D29-8A44-9543-9989-726A8532938D}" srcOrd="9" destOrd="0" parTransId="{F7359C89-8970-8D4E-BC0A-1B61AEC2759B}" sibTransId="{905A0E64-E6C1-DF4D-8C8E-33BEFFDC8B59}"/>
    <dgm:cxn modelId="{511A3F24-B1C3-7D43-BEC0-DBC0D3699B71}" type="presOf" srcId="{53BD64FD-5EC6-2E45-A47E-A72A1286FF43}" destId="{5CDF692B-0DC7-0A4E-BBEB-9DC192F19D2A}" srcOrd="0" destOrd="0" presId="urn:microsoft.com/office/officeart/2005/8/layout/gear1"/>
    <dgm:cxn modelId="{1172C5D3-2499-1C4C-ACB7-7693F2AAC4FC}" srcId="{3E9F6245-AB35-5242-ABDC-CC116091CBCA}" destId="{26BDB6CE-D69F-4742-8824-194B406071CB}" srcOrd="6" destOrd="0" parTransId="{2A2D4AF0-93AF-3348-A0BC-0899EE217037}" sibTransId="{CEA8CDEC-B54F-6040-8BA6-905FA4BD458D}"/>
    <dgm:cxn modelId="{B1B3FA79-69DC-C64F-ADF5-8335BA0C3E45}" type="presOf" srcId="{C67F21AF-4867-9A4D-9E5B-74F1A84A9068}" destId="{6971A286-2A86-9B4B-A0CC-4F17FAFED09E}" srcOrd="2" destOrd="0" presId="urn:microsoft.com/office/officeart/2005/8/layout/gear1"/>
    <dgm:cxn modelId="{243674D7-4079-9546-BB1E-126444E438CB}" type="presOf" srcId="{C67F21AF-4867-9A4D-9E5B-74F1A84A9068}" destId="{96040619-B746-184C-AC10-7EF282BC0211}" srcOrd="1" destOrd="0" presId="urn:microsoft.com/office/officeart/2005/8/layout/gear1"/>
    <dgm:cxn modelId="{11CAD9C2-61EA-E74C-BF7A-723B2122500E}" srcId="{3E9F6245-AB35-5242-ABDC-CC116091CBCA}" destId="{3A92B42D-9C36-1541-8963-48CD8CC9E5D3}" srcOrd="15" destOrd="0" parTransId="{F0AFDF61-E0F7-4347-881E-ABED4B7F40FC}" sibTransId="{21716370-BF06-8040-9AF4-1AE04F106CC1}"/>
    <dgm:cxn modelId="{B3C7E438-501A-FF40-9F30-053A8021D3D0}" srcId="{3E9F6245-AB35-5242-ABDC-CC116091CBCA}" destId="{79745567-28C4-7F43-80A2-80E7D228DFD3}" srcOrd="13" destOrd="0" parTransId="{C926450F-D237-1549-A9A4-24A331E48BA8}" sibTransId="{DAF19C6C-2E3A-2E4B-8F9A-EC283ACEECB5}"/>
    <dgm:cxn modelId="{08B875A2-D049-2749-A31E-1B67B534E78C}" srcId="{3E9F6245-AB35-5242-ABDC-CC116091CBCA}" destId="{14A8541B-D406-AA4B-BEE7-E52065C38143}" srcOrd="16" destOrd="0" parTransId="{37E475C9-1BCF-F645-AA9A-B45E6EA03B98}" sibTransId="{A16B9F53-0761-BD45-97FC-27BD4B85E539}"/>
    <dgm:cxn modelId="{9D651CFD-8123-E745-B1AD-46101CCC19EB}" srcId="{3E9F6245-AB35-5242-ABDC-CC116091CBCA}" destId="{33DE2A45-8E20-924E-8512-F0E9845DE61B}" srcOrd="4" destOrd="0" parTransId="{F8A3C354-BA9B-5749-AD20-AED561B41958}" sibTransId="{4C487A07-864E-224D-80ED-E390A6F51F96}"/>
    <dgm:cxn modelId="{3A033189-E1C6-7E4C-886C-FA1133E9FC54}" type="presOf" srcId="{A3FA8B33-F351-8145-9347-B41797B5A1E2}" destId="{B5C4374B-E762-8B41-98C6-522A5C802F89}" srcOrd="1" destOrd="0" presId="urn:microsoft.com/office/officeart/2005/8/layout/gear1"/>
    <dgm:cxn modelId="{1A8333E4-1948-5C44-898C-FDFDBA9A36A3}" srcId="{3E9F6245-AB35-5242-ABDC-CC116091CBCA}" destId="{3C0D48F9-1173-594C-A30D-750E52BD4137}" srcOrd="7" destOrd="0" parTransId="{BAF04412-9603-7940-997F-5E9FD7EB3AF1}" sibTransId="{C40AA78E-476D-BF4E-9677-BCAF1D1B031B}"/>
    <dgm:cxn modelId="{9CF75D7D-F32B-ED4C-B69B-32CF525ED5F2}" srcId="{3E9F6245-AB35-5242-ABDC-CC116091CBCA}" destId="{5BB04A58-A9DD-FA42-AC6C-866501511A3E}" srcOrd="5" destOrd="0" parTransId="{C466C1B4-EC08-1F4B-BE8C-4F0389987FD6}" sibTransId="{2F7B6A7E-8B7D-6447-9B94-F8612D89A2B0}"/>
    <dgm:cxn modelId="{287EC32A-AA23-9744-9C4C-3FAAC1D51DB6}" srcId="{3E9F6245-AB35-5242-ABDC-CC116091CBCA}" destId="{AC792959-3C37-C04D-BE9A-72337881B1B7}" srcOrd="14" destOrd="0" parTransId="{24BE14F7-75EB-5145-ACCA-71FEC52355B3}" sibTransId="{307443A0-275C-2747-9FF8-D53F40A3D6BE}"/>
    <dgm:cxn modelId="{621E63A1-37E7-9644-BCC4-3AC1866A1923}" type="presOf" srcId="{AB00AF53-BD9B-774C-B92C-79F8995C130B}" destId="{FD6C4A7B-7587-8544-BF57-3EC244FAF807}" srcOrd="0" destOrd="0" presId="urn:microsoft.com/office/officeart/2005/8/layout/gear1"/>
    <dgm:cxn modelId="{27115225-7A98-7C40-BE5E-24A406C34632}" srcId="{3E9F6245-AB35-5242-ABDC-CC116091CBCA}" destId="{AB00AF53-BD9B-774C-B92C-79F8995C130B}" srcOrd="0" destOrd="0" parTransId="{10CBE023-C73F-634B-9306-4D7275DC4C42}" sibTransId="{9D98C708-084D-7A40-8A08-A195389BF8B5}"/>
    <dgm:cxn modelId="{6233A115-70C8-D747-965C-061DBB6757EF}" type="presOf" srcId="{A3FA8B33-F351-8145-9347-B41797B5A1E2}" destId="{5F9B68A1-2832-8E4E-B385-CA713F337C04}" srcOrd="2" destOrd="0" presId="urn:microsoft.com/office/officeart/2005/8/layout/gear1"/>
    <dgm:cxn modelId="{71101DCF-C905-7A43-A68B-4CC6342F7D87}" type="presOf" srcId="{394C8455-5773-A543-A80B-EDBD52848FB4}" destId="{3DD72140-E861-CE45-BAB9-8979E61AFA32}" srcOrd="0" destOrd="0" presId="urn:microsoft.com/office/officeart/2005/8/layout/gear1"/>
    <dgm:cxn modelId="{66B0401A-EA00-BC48-935C-86823FB43AF4}" type="presOf" srcId="{A3FA8B33-F351-8145-9347-B41797B5A1E2}" destId="{6DFD8A4A-EAF9-FB4D-9F5E-E3AE39745276}" srcOrd="3" destOrd="0" presId="urn:microsoft.com/office/officeart/2005/8/layout/gear1"/>
    <dgm:cxn modelId="{237DD8CB-9BFF-FE4A-9314-70293607ACE5}" srcId="{3E9F6245-AB35-5242-ABDC-CC116091CBCA}" destId="{76564708-1E1E-4A46-B8AB-EAA2C37B4ADD}" srcOrd="12" destOrd="0" parTransId="{850DF741-DC24-6648-BC40-0E1728D0F577}" sibTransId="{C2AFF160-C71D-B347-A14C-174D4B708615}"/>
    <dgm:cxn modelId="{AB3D1108-A338-544B-8261-F597D5C697E6}" type="presOf" srcId="{A3FA8B33-F351-8145-9347-B41797B5A1E2}" destId="{CC2A66BC-C9A2-9245-8DF5-C83BB2AC7EF4}" srcOrd="0" destOrd="0" presId="urn:microsoft.com/office/officeart/2005/8/layout/gear1"/>
    <dgm:cxn modelId="{E7C2E3A0-AD88-3341-9E2E-EE5EE4053E31}" srcId="{3E9F6245-AB35-5242-ABDC-CC116091CBCA}" destId="{7A84D4D3-BC97-D946-AE39-199B5393F889}" srcOrd="10" destOrd="0" parTransId="{796F5951-2398-2B44-9A17-6DD9067E2EB0}" sibTransId="{5FE6F336-E0F5-EC4F-809D-267DF70045CA}"/>
    <dgm:cxn modelId="{D65B3803-A5D1-3749-94F6-D2C39C82CC20}" type="presParOf" srcId="{D7638469-DAC3-BA49-BD40-E4D758AD63AA}" destId="{FD6C4A7B-7587-8544-BF57-3EC244FAF807}" srcOrd="0" destOrd="0" presId="urn:microsoft.com/office/officeart/2005/8/layout/gear1"/>
    <dgm:cxn modelId="{1A96DA80-6E34-1F41-9E5F-5E10721FE47B}" type="presParOf" srcId="{D7638469-DAC3-BA49-BD40-E4D758AD63AA}" destId="{DAAA5FF9-F26F-144C-8DFC-D8D3C32E045E}" srcOrd="1" destOrd="0" presId="urn:microsoft.com/office/officeart/2005/8/layout/gear1"/>
    <dgm:cxn modelId="{0EF09B3A-5844-3646-B103-7B7D4C6F0DDC}" type="presParOf" srcId="{D7638469-DAC3-BA49-BD40-E4D758AD63AA}" destId="{4EA2F92F-50C0-184D-A778-7C7808FCB1C4}" srcOrd="2" destOrd="0" presId="urn:microsoft.com/office/officeart/2005/8/layout/gear1"/>
    <dgm:cxn modelId="{17AFE83C-17BE-DF4C-B4A8-0A818C779952}" type="presParOf" srcId="{D7638469-DAC3-BA49-BD40-E4D758AD63AA}" destId="{8F1BDD44-6360-B148-A7B3-D77CDE6C7396}" srcOrd="3" destOrd="0" presId="urn:microsoft.com/office/officeart/2005/8/layout/gear1"/>
    <dgm:cxn modelId="{6C51B48B-234D-144F-A15F-B7D534FB768E}" type="presParOf" srcId="{D7638469-DAC3-BA49-BD40-E4D758AD63AA}" destId="{96040619-B746-184C-AC10-7EF282BC0211}" srcOrd="4" destOrd="0" presId="urn:microsoft.com/office/officeart/2005/8/layout/gear1"/>
    <dgm:cxn modelId="{BFE85380-0D1A-7E4F-BBA5-B8EFBAF7F8E3}" type="presParOf" srcId="{D7638469-DAC3-BA49-BD40-E4D758AD63AA}" destId="{6971A286-2A86-9B4B-A0CC-4F17FAFED09E}" srcOrd="5" destOrd="0" presId="urn:microsoft.com/office/officeart/2005/8/layout/gear1"/>
    <dgm:cxn modelId="{11BFD1FE-722D-9B49-961A-9800C1B98FF3}" type="presParOf" srcId="{D7638469-DAC3-BA49-BD40-E4D758AD63AA}" destId="{CC2A66BC-C9A2-9245-8DF5-C83BB2AC7EF4}" srcOrd="6" destOrd="0" presId="urn:microsoft.com/office/officeart/2005/8/layout/gear1"/>
    <dgm:cxn modelId="{AF37599A-CF94-DC4C-A0B8-393D95AA7EA1}" type="presParOf" srcId="{D7638469-DAC3-BA49-BD40-E4D758AD63AA}" destId="{B5C4374B-E762-8B41-98C6-522A5C802F89}" srcOrd="7" destOrd="0" presId="urn:microsoft.com/office/officeart/2005/8/layout/gear1"/>
    <dgm:cxn modelId="{1F9C65B3-D6BC-0745-8B67-E585C6A6F38A}" type="presParOf" srcId="{D7638469-DAC3-BA49-BD40-E4D758AD63AA}" destId="{5F9B68A1-2832-8E4E-B385-CA713F337C04}" srcOrd="8" destOrd="0" presId="urn:microsoft.com/office/officeart/2005/8/layout/gear1"/>
    <dgm:cxn modelId="{7632E060-91C2-4449-A027-796E7C233C0E}" type="presParOf" srcId="{D7638469-DAC3-BA49-BD40-E4D758AD63AA}" destId="{6DFD8A4A-EAF9-FB4D-9F5E-E3AE39745276}" srcOrd="9" destOrd="0" presId="urn:microsoft.com/office/officeart/2005/8/layout/gear1"/>
    <dgm:cxn modelId="{108A0F18-C486-3341-AE6D-7654DC41382C}" type="presParOf" srcId="{D7638469-DAC3-BA49-BD40-E4D758AD63AA}" destId="{A7FB3174-D88D-CD46-A397-C13CEA56AF31}" srcOrd="10" destOrd="0" presId="urn:microsoft.com/office/officeart/2005/8/layout/gear1"/>
    <dgm:cxn modelId="{C16F628E-A644-2C4A-9268-F18DAF565C21}" type="presParOf" srcId="{D7638469-DAC3-BA49-BD40-E4D758AD63AA}" destId="{5CDF692B-0DC7-0A4E-BBEB-9DC192F19D2A}" srcOrd="11" destOrd="0" presId="urn:microsoft.com/office/officeart/2005/8/layout/gear1"/>
    <dgm:cxn modelId="{55B9E8EB-ADBF-EB46-BEA1-6E1514CB5186}" type="presParOf" srcId="{D7638469-DAC3-BA49-BD40-E4D758AD63AA}" destId="{3DD72140-E861-CE45-BAB9-8979E61AFA3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0CF78-2304-2149-AC8D-47BB23C87FA4}" type="doc">
      <dgm:prSet loTypeId="urn:microsoft.com/office/officeart/2005/8/layout/gear1" loCatId="relationship" qsTypeId="urn:microsoft.com/office/officeart/2005/8/quickstyle/simple4" qsCatId="simple" csTypeId="urn:microsoft.com/office/officeart/2005/8/colors/accent1_2" csCatId="accent1" phldr="1"/>
      <dgm:spPr/>
    </dgm:pt>
    <dgm:pt modelId="{B38AD689-AF32-A846-9B0C-828D711322F3}">
      <dgm:prSet phldrT="[Text]" custT="1"/>
      <dgm:spPr/>
      <dgm:t>
        <a:bodyPr/>
        <a:lstStyle/>
        <a:p>
          <a:r>
            <a:rPr lang="en-US" sz="1800" dirty="0" smtClean="0"/>
            <a:t>Local Traffic + Amenities</a:t>
          </a:r>
          <a:endParaRPr lang="en-US" sz="1800" dirty="0"/>
        </a:p>
      </dgm:t>
    </dgm:pt>
    <dgm:pt modelId="{EC9932EC-EE11-D245-BA5B-17046A54CBF6}" type="sibTrans" cxnId="{A47B538F-40CE-CD4C-8E38-521EB53026A0}">
      <dgm:prSet/>
      <dgm:spPr/>
      <dgm:t>
        <a:bodyPr/>
        <a:lstStyle/>
        <a:p>
          <a:endParaRPr lang="en-US"/>
        </a:p>
      </dgm:t>
    </dgm:pt>
    <dgm:pt modelId="{BC84B942-EF31-F048-ACCD-207E5AEA5D49}" type="parTrans" cxnId="{A47B538F-40CE-CD4C-8E38-521EB53026A0}">
      <dgm:prSet/>
      <dgm:spPr/>
      <dgm:t>
        <a:bodyPr/>
        <a:lstStyle/>
        <a:p>
          <a:endParaRPr lang="en-US"/>
        </a:p>
      </dgm:t>
    </dgm:pt>
    <dgm:pt modelId="{3ECA1D1B-8C08-5F42-99B9-DEF3230E37CD}" type="pres">
      <dgm:prSet presAssocID="{1B60CF78-2304-2149-AC8D-47BB23C87FA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ABA2B78-3D9B-FD4D-BEEB-99067FD73355}" type="pres">
      <dgm:prSet presAssocID="{B38AD689-AF32-A846-9B0C-828D711322F3}" presName="gear1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39525-F401-1143-8291-8CD620FF5CC4}" type="pres">
      <dgm:prSet presAssocID="{B38AD689-AF32-A846-9B0C-828D711322F3}" presName="gear1srcNode" presStyleLbl="node1" presStyleIdx="0" presStyleCnt="1"/>
      <dgm:spPr/>
      <dgm:t>
        <a:bodyPr/>
        <a:lstStyle/>
        <a:p>
          <a:endParaRPr lang="en-US"/>
        </a:p>
      </dgm:t>
    </dgm:pt>
    <dgm:pt modelId="{4A2645BB-7091-0640-9005-E9B2DED17D1D}" type="pres">
      <dgm:prSet presAssocID="{B38AD689-AF32-A846-9B0C-828D711322F3}" presName="gear1dstNode" presStyleLbl="node1" presStyleIdx="0" presStyleCnt="1"/>
      <dgm:spPr/>
      <dgm:t>
        <a:bodyPr/>
        <a:lstStyle/>
        <a:p>
          <a:endParaRPr lang="en-US"/>
        </a:p>
      </dgm:t>
    </dgm:pt>
    <dgm:pt modelId="{A1031323-5FF9-514A-A6EF-1F71FBED42F0}" type="pres">
      <dgm:prSet presAssocID="{EC9932EC-EE11-D245-BA5B-17046A54CBF6}" presName="connector1" presStyleLbl="sibTrans2D1" presStyleIdx="0" presStyleCnt="1"/>
      <dgm:spPr/>
      <dgm:t>
        <a:bodyPr/>
        <a:lstStyle/>
        <a:p>
          <a:endParaRPr lang="en-US"/>
        </a:p>
      </dgm:t>
    </dgm:pt>
  </dgm:ptLst>
  <dgm:cxnLst>
    <dgm:cxn modelId="{BB73DE57-E736-3B43-BC5C-D2FD4506DE72}" type="presOf" srcId="{B38AD689-AF32-A846-9B0C-828D711322F3}" destId="{0ABA2B78-3D9B-FD4D-BEEB-99067FD73355}" srcOrd="0" destOrd="0" presId="urn:microsoft.com/office/officeart/2005/8/layout/gear1"/>
    <dgm:cxn modelId="{ADEA1D5F-31FA-9541-97A7-062818BFCFC6}" type="presOf" srcId="{B38AD689-AF32-A846-9B0C-828D711322F3}" destId="{4A2645BB-7091-0640-9005-E9B2DED17D1D}" srcOrd="2" destOrd="0" presId="urn:microsoft.com/office/officeart/2005/8/layout/gear1"/>
    <dgm:cxn modelId="{527D4CDB-7E0D-EE41-98F4-F2C0F1F4B7CF}" type="presOf" srcId="{B38AD689-AF32-A846-9B0C-828D711322F3}" destId="{67C39525-F401-1143-8291-8CD620FF5CC4}" srcOrd="1" destOrd="0" presId="urn:microsoft.com/office/officeart/2005/8/layout/gear1"/>
    <dgm:cxn modelId="{A47B538F-40CE-CD4C-8E38-521EB53026A0}" srcId="{1B60CF78-2304-2149-AC8D-47BB23C87FA4}" destId="{B38AD689-AF32-A846-9B0C-828D711322F3}" srcOrd="0" destOrd="0" parTransId="{BC84B942-EF31-F048-ACCD-207E5AEA5D49}" sibTransId="{EC9932EC-EE11-D245-BA5B-17046A54CBF6}"/>
    <dgm:cxn modelId="{CB910297-96B3-8F43-8AF8-6B327040259E}" type="presOf" srcId="{1B60CF78-2304-2149-AC8D-47BB23C87FA4}" destId="{3ECA1D1B-8C08-5F42-99B9-DEF3230E37CD}" srcOrd="0" destOrd="0" presId="urn:microsoft.com/office/officeart/2005/8/layout/gear1"/>
    <dgm:cxn modelId="{CF7D7BCF-3791-C642-96E4-CF69CFE4AEB5}" type="presOf" srcId="{EC9932EC-EE11-D245-BA5B-17046A54CBF6}" destId="{A1031323-5FF9-514A-A6EF-1F71FBED42F0}" srcOrd="0" destOrd="0" presId="urn:microsoft.com/office/officeart/2005/8/layout/gear1"/>
    <dgm:cxn modelId="{F84D2CA1-865B-4C4D-8E9B-5A29A79EB7DE}" type="presParOf" srcId="{3ECA1D1B-8C08-5F42-99B9-DEF3230E37CD}" destId="{0ABA2B78-3D9B-FD4D-BEEB-99067FD73355}" srcOrd="0" destOrd="0" presId="urn:microsoft.com/office/officeart/2005/8/layout/gear1"/>
    <dgm:cxn modelId="{18133198-3B93-844A-AAFF-5244E16ABCB3}" type="presParOf" srcId="{3ECA1D1B-8C08-5F42-99B9-DEF3230E37CD}" destId="{67C39525-F401-1143-8291-8CD620FF5CC4}" srcOrd="1" destOrd="0" presId="urn:microsoft.com/office/officeart/2005/8/layout/gear1"/>
    <dgm:cxn modelId="{E142A636-C271-E746-BF90-A7BC114C7DE6}" type="presParOf" srcId="{3ECA1D1B-8C08-5F42-99B9-DEF3230E37CD}" destId="{4A2645BB-7091-0640-9005-E9B2DED17D1D}" srcOrd="2" destOrd="0" presId="urn:microsoft.com/office/officeart/2005/8/layout/gear1"/>
    <dgm:cxn modelId="{72123A6F-6243-AC46-8644-BFB1596073EF}" type="presParOf" srcId="{3ECA1D1B-8C08-5F42-99B9-DEF3230E37CD}" destId="{A1031323-5FF9-514A-A6EF-1F71FBED42F0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36F901-1495-9C45-9B48-FE448C25B9B4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E51FD-1DC9-DD44-A509-3602E6844D93}">
      <dgm:prSet phldrT="[Text]" custT="1"/>
      <dgm:spPr/>
      <dgm:t>
        <a:bodyPr/>
        <a:lstStyle/>
        <a:p>
          <a:r>
            <a:rPr lang="en-US" sz="1500" b="1" dirty="0" smtClean="0">
              <a:solidFill>
                <a:schemeClr val="bg2">
                  <a:lumMod val="75000"/>
                </a:schemeClr>
              </a:solidFill>
            </a:rPr>
            <a:t>Classifications: </a:t>
          </a:r>
          <a:r>
            <a:rPr lang="en-US" sz="1500" b="1" dirty="0" smtClean="0"/>
            <a:t/>
          </a:r>
          <a:br>
            <a:rPr lang="en-US" sz="1500" b="1" dirty="0" smtClean="0"/>
          </a:br>
          <a:r>
            <a:rPr lang="en-US" sz="1500" dirty="0" err="1" smtClean="0">
              <a:solidFill>
                <a:schemeClr val="bg1"/>
              </a:solidFill>
            </a:rPr>
            <a:t>XGBoost</a:t>
          </a:r>
          <a:r>
            <a:rPr lang="en-US" sz="1500" dirty="0" smtClean="0">
              <a:solidFill>
                <a:schemeClr val="bg1"/>
              </a:solidFill>
            </a:rPr>
            <a:t>, SVM</a:t>
          </a:r>
          <a:br>
            <a:rPr lang="en-US" sz="1500" dirty="0" smtClean="0">
              <a:solidFill>
                <a:schemeClr val="bg1"/>
              </a:solidFill>
            </a:rPr>
          </a:br>
          <a:r>
            <a:rPr lang="en-US" sz="1500" dirty="0" smtClean="0">
              <a:solidFill>
                <a:schemeClr val="bg1"/>
              </a:solidFill>
            </a:rPr>
            <a:t>Logistic Regression</a:t>
          </a:r>
          <a:br>
            <a:rPr lang="en-US" sz="1500" dirty="0" smtClean="0">
              <a:solidFill>
                <a:schemeClr val="bg1"/>
              </a:solidFill>
            </a:rPr>
          </a:br>
          <a:r>
            <a:rPr lang="en-US" sz="1500" dirty="0" smtClean="0">
              <a:solidFill>
                <a:schemeClr val="bg1"/>
              </a:solidFill>
            </a:rPr>
            <a:t>Random Forrest</a:t>
          </a:r>
          <a:br>
            <a:rPr lang="en-US" sz="1500" dirty="0" smtClean="0">
              <a:solidFill>
                <a:schemeClr val="bg1"/>
              </a:solidFill>
            </a:rPr>
          </a:br>
          <a:r>
            <a:rPr lang="en-US" sz="1500" dirty="0" smtClean="0">
              <a:solidFill>
                <a:schemeClr val="bg1"/>
              </a:solidFill>
            </a:rPr>
            <a:t>Naïve Bayesian</a:t>
          </a:r>
        </a:p>
      </dgm:t>
    </dgm:pt>
    <dgm:pt modelId="{AA6D929B-D093-8645-B3B5-AC00836A520A}" type="parTrans" cxnId="{27AD5140-8F96-3C44-971D-299D74297B83}">
      <dgm:prSet/>
      <dgm:spPr/>
      <dgm:t>
        <a:bodyPr/>
        <a:lstStyle/>
        <a:p>
          <a:endParaRPr lang="en-US"/>
        </a:p>
      </dgm:t>
    </dgm:pt>
    <dgm:pt modelId="{EDC2EAC1-2971-874B-A308-FD7B8258EFA6}" type="sibTrans" cxnId="{27AD5140-8F96-3C44-971D-299D74297B83}">
      <dgm:prSet/>
      <dgm:spPr/>
      <dgm:t>
        <a:bodyPr/>
        <a:lstStyle/>
        <a:p>
          <a:endParaRPr lang="en-US"/>
        </a:p>
      </dgm:t>
    </dgm:pt>
    <dgm:pt modelId="{F839CBC2-DD2C-5142-BB4D-7DA27D740DE2}">
      <dgm:prSet phldrT="[Text]" custT="1"/>
      <dgm:spPr/>
      <dgm:t>
        <a:bodyPr/>
        <a:lstStyle/>
        <a:p>
          <a:r>
            <a:rPr lang="en-US" sz="1500" b="1" dirty="0" smtClean="0">
              <a:solidFill>
                <a:srgbClr val="FFE636"/>
              </a:solidFill>
            </a:rPr>
            <a:t>Ensemble Methods</a:t>
          </a:r>
        </a:p>
      </dgm:t>
    </dgm:pt>
    <dgm:pt modelId="{1DD3E6DB-FD52-0F47-ABAF-6908C5B2B508}" type="parTrans" cxnId="{15CE298E-4984-DD4A-B8B7-5A9F520B5E2A}">
      <dgm:prSet/>
      <dgm:spPr/>
      <dgm:t>
        <a:bodyPr/>
        <a:lstStyle/>
        <a:p>
          <a:endParaRPr lang="en-US"/>
        </a:p>
      </dgm:t>
    </dgm:pt>
    <dgm:pt modelId="{F5CEC379-C07F-C741-8828-5C0B8D08237B}" type="sibTrans" cxnId="{15CE298E-4984-DD4A-B8B7-5A9F520B5E2A}">
      <dgm:prSet/>
      <dgm:spPr/>
      <dgm:t>
        <a:bodyPr/>
        <a:lstStyle/>
        <a:p>
          <a:endParaRPr lang="en-US"/>
        </a:p>
      </dgm:t>
    </dgm:pt>
    <dgm:pt modelId="{7CD2C33D-895D-0746-916F-6AACFA85EC41}">
      <dgm:prSet phldrT="[Text]"/>
      <dgm:spPr/>
      <dgm:t>
        <a:bodyPr/>
        <a:lstStyle/>
        <a:p>
          <a:r>
            <a:rPr lang="en-US" dirty="0" smtClean="0">
              <a:solidFill>
                <a:srgbClr val="FFE636"/>
              </a:solidFill>
            </a:rPr>
            <a:t>3-Tier Ratings:</a:t>
          </a:r>
        </a:p>
        <a:p>
          <a:r>
            <a:rPr lang="en-US" dirty="0" smtClean="0">
              <a:solidFill>
                <a:schemeClr val="bg1"/>
              </a:solidFill>
            </a:rPr>
            <a:t>A = Great </a:t>
          </a:r>
          <a:r>
            <a:rPr lang="en-US" dirty="0" err="1" smtClean="0">
              <a:solidFill>
                <a:schemeClr val="bg1"/>
              </a:solidFill>
            </a:rPr>
            <a:t>Ex(Yield</a:t>
          </a:r>
          <a:r>
            <a:rPr lang="en-US" dirty="0" smtClean="0">
              <a:solidFill>
                <a:schemeClr val="bg1"/>
              </a:solidFill>
            </a:rPr>
            <a:t>)</a:t>
          </a:r>
        </a:p>
        <a:p>
          <a:r>
            <a:rPr lang="en-US" dirty="0" smtClean="0">
              <a:solidFill>
                <a:schemeClr val="bg1"/>
              </a:solidFill>
            </a:rPr>
            <a:t>B = Average  </a:t>
          </a:r>
          <a:r>
            <a:rPr lang="en-US" dirty="0" err="1" smtClean="0">
              <a:solidFill>
                <a:schemeClr val="bg1"/>
              </a:solidFill>
            </a:rPr>
            <a:t>Ex(Yield</a:t>
          </a:r>
          <a:r>
            <a:rPr lang="en-US" dirty="0" smtClean="0">
              <a:solidFill>
                <a:schemeClr val="bg1"/>
              </a:solidFill>
            </a:rPr>
            <a:t>)</a:t>
          </a:r>
        </a:p>
        <a:p>
          <a:r>
            <a:rPr lang="en-US" dirty="0" smtClean="0">
              <a:solidFill>
                <a:schemeClr val="bg1"/>
              </a:solidFill>
            </a:rPr>
            <a:t>C = Poor </a:t>
          </a:r>
          <a:r>
            <a:rPr lang="en-US" dirty="0" err="1" smtClean="0">
              <a:solidFill>
                <a:schemeClr val="bg1"/>
              </a:solidFill>
            </a:rPr>
            <a:t>Ex(Yield</a:t>
          </a:r>
          <a:r>
            <a:rPr lang="en-US" dirty="0" smtClean="0">
              <a:solidFill>
                <a:schemeClr val="bg1"/>
              </a:solidFill>
            </a:rPr>
            <a:t>)</a:t>
          </a:r>
        </a:p>
      </dgm:t>
    </dgm:pt>
    <dgm:pt modelId="{702A70D5-F0E4-F048-82DD-8DB5AF434EAA}" type="parTrans" cxnId="{83CB500E-981E-E24E-8D1F-85E38E905498}">
      <dgm:prSet/>
      <dgm:spPr/>
      <dgm:t>
        <a:bodyPr/>
        <a:lstStyle/>
        <a:p>
          <a:endParaRPr lang="en-US"/>
        </a:p>
      </dgm:t>
    </dgm:pt>
    <dgm:pt modelId="{16928DCD-0DB0-B245-8063-6F8759122ECE}" type="sibTrans" cxnId="{83CB500E-981E-E24E-8D1F-85E38E905498}">
      <dgm:prSet/>
      <dgm:spPr/>
      <dgm:t>
        <a:bodyPr/>
        <a:lstStyle/>
        <a:p>
          <a:endParaRPr lang="en-US"/>
        </a:p>
      </dgm:t>
    </dgm:pt>
    <dgm:pt modelId="{18470368-7523-964F-AD56-759A0D2D64A7}" type="pres">
      <dgm:prSet presAssocID="{6636F901-1495-9C45-9B48-FE448C25B9B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818CC8-1C49-A64F-ACBF-DCFE56D711D8}" type="pres">
      <dgm:prSet presAssocID="{88CE51FD-1DC9-DD44-A509-3602E6844D9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01622-FEEE-0749-B2FB-F358BFE8DCE1}" type="pres">
      <dgm:prSet presAssocID="{EDC2EAC1-2971-874B-A308-FD7B8258EFA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F2E7192-954F-EB49-BF81-8F985695D5DE}" type="pres">
      <dgm:prSet presAssocID="{EDC2EAC1-2971-874B-A308-FD7B8258EFA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664BB412-4C62-BF4A-92DF-3EA01D2B5C8F}" type="pres">
      <dgm:prSet presAssocID="{F839CBC2-DD2C-5142-BB4D-7DA27D740D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3A969-54B2-9F4A-83F3-657B9EA75EFB}" type="pres">
      <dgm:prSet presAssocID="{F5CEC379-C07F-C741-8828-5C0B8D08237B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6C89A06-2188-4249-8F13-983A11C173DA}" type="pres">
      <dgm:prSet presAssocID="{F5CEC379-C07F-C741-8828-5C0B8D08237B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18F8C77-4C6C-6B49-86F3-3DC6E896654C}" type="pres">
      <dgm:prSet presAssocID="{7CD2C33D-895D-0746-916F-6AACFA85EC41}" presName="node" presStyleLbl="node1" presStyleIdx="2" presStyleCnt="3" custLinFactNeighborY="-72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3D8978-20BC-DC4D-8562-D92530A60D06}" type="presOf" srcId="{F839CBC2-DD2C-5142-BB4D-7DA27D740DE2}" destId="{664BB412-4C62-BF4A-92DF-3EA01D2B5C8F}" srcOrd="0" destOrd="0" presId="urn:microsoft.com/office/officeart/2005/8/layout/process2"/>
    <dgm:cxn modelId="{B0828F44-714A-5A4D-9E10-4DA8EA049BCC}" type="presOf" srcId="{F5CEC379-C07F-C741-8828-5C0B8D08237B}" destId="{86C89A06-2188-4249-8F13-983A11C173DA}" srcOrd="1" destOrd="0" presId="urn:microsoft.com/office/officeart/2005/8/layout/process2"/>
    <dgm:cxn modelId="{83CB500E-981E-E24E-8D1F-85E38E905498}" srcId="{6636F901-1495-9C45-9B48-FE448C25B9B4}" destId="{7CD2C33D-895D-0746-916F-6AACFA85EC41}" srcOrd="2" destOrd="0" parTransId="{702A70D5-F0E4-F048-82DD-8DB5AF434EAA}" sibTransId="{16928DCD-0DB0-B245-8063-6F8759122ECE}"/>
    <dgm:cxn modelId="{3908F1CC-38C6-684E-8D60-3F7D143C3857}" type="presOf" srcId="{88CE51FD-1DC9-DD44-A509-3602E6844D93}" destId="{C0818CC8-1C49-A64F-ACBF-DCFE56D711D8}" srcOrd="0" destOrd="0" presId="urn:microsoft.com/office/officeart/2005/8/layout/process2"/>
    <dgm:cxn modelId="{A6B16D8A-21E8-6241-805F-AE9C411295BB}" type="presOf" srcId="{F5CEC379-C07F-C741-8828-5C0B8D08237B}" destId="{0D53A969-54B2-9F4A-83F3-657B9EA75EFB}" srcOrd="0" destOrd="0" presId="urn:microsoft.com/office/officeart/2005/8/layout/process2"/>
    <dgm:cxn modelId="{0320DD96-47F0-7E49-A650-D99601631D83}" type="presOf" srcId="{7CD2C33D-895D-0746-916F-6AACFA85EC41}" destId="{718F8C77-4C6C-6B49-86F3-3DC6E896654C}" srcOrd="0" destOrd="0" presId="urn:microsoft.com/office/officeart/2005/8/layout/process2"/>
    <dgm:cxn modelId="{1050A8F2-1950-BD48-B36C-E5CFFFF0E663}" type="presOf" srcId="{EDC2EAC1-2971-874B-A308-FD7B8258EFA6}" destId="{99301622-FEEE-0749-B2FB-F358BFE8DCE1}" srcOrd="0" destOrd="0" presId="urn:microsoft.com/office/officeart/2005/8/layout/process2"/>
    <dgm:cxn modelId="{2F5ED1ED-60A3-0A4D-85B2-7E5D838A6F86}" type="presOf" srcId="{6636F901-1495-9C45-9B48-FE448C25B9B4}" destId="{18470368-7523-964F-AD56-759A0D2D64A7}" srcOrd="0" destOrd="0" presId="urn:microsoft.com/office/officeart/2005/8/layout/process2"/>
    <dgm:cxn modelId="{15CE298E-4984-DD4A-B8B7-5A9F520B5E2A}" srcId="{6636F901-1495-9C45-9B48-FE448C25B9B4}" destId="{F839CBC2-DD2C-5142-BB4D-7DA27D740DE2}" srcOrd="1" destOrd="0" parTransId="{1DD3E6DB-FD52-0F47-ABAF-6908C5B2B508}" sibTransId="{F5CEC379-C07F-C741-8828-5C0B8D08237B}"/>
    <dgm:cxn modelId="{27AD5140-8F96-3C44-971D-299D74297B83}" srcId="{6636F901-1495-9C45-9B48-FE448C25B9B4}" destId="{88CE51FD-1DC9-DD44-A509-3602E6844D93}" srcOrd="0" destOrd="0" parTransId="{AA6D929B-D093-8645-B3B5-AC00836A520A}" sibTransId="{EDC2EAC1-2971-874B-A308-FD7B8258EFA6}"/>
    <dgm:cxn modelId="{E51500CA-A40F-B846-AAA4-14DE40BA6F92}" type="presOf" srcId="{EDC2EAC1-2971-874B-A308-FD7B8258EFA6}" destId="{FF2E7192-954F-EB49-BF81-8F985695D5DE}" srcOrd="1" destOrd="0" presId="urn:microsoft.com/office/officeart/2005/8/layout/process2"/>
    <dgm:cxn modelId="{FFB5DF1E-F03D-5B42-87AC-C6B9B4290C94}" type="presParOf" srcId="{18470368-7523-964F-AD56-759A0D2D64A7}" destId="{C0818CC8-1C49-A64F-ACBF-DCFE56D711D8}" srcOrd="0" destOrd="0" presId="urn:microsoft.com/office/officeart/2005/8/layout/process2"/>
    <dgm:cxn modelId="{58BD659C-10B0-124F-9E63-987FC9DF88D0}" type="presParOf" srcId="{18470368-7523-964F-AD56-759A0D2D64A7}" destId="{99301622-FEEE-0749-B2FB-F358BFE8DCE1}" srcOrd="1" destOrd="0" presId="urn:microsoft.com/office/officeart/2005/8/layout/process2"/>
    <dgm:cxn modelId="{8E6D9F6F-128A-424C-B059-ACF531AF017C}" type="presParOf" srcId="{99301622-FEEE-0749-B2FB-F358BFE8DCE1}" destId="{FF2E7192-954F-EB49-BF81-8F985695D5DE}" srcOrd="0" destOrd="0" presId="urn:microsoft.com/office/officeart/2005/8/layout/process2"/>
    <dgm:cxn modelId="{ED8F1284-FD61-434A-A7E5-A10306A77560}" type="presParOf" srcId="{18470368-7523-964F-AD56-759A0D2D64A7}" destId="{664BB412-4C62-BF4A-92DF-3EA01D2B5C8F}" srcOrd="2" destOrd="0" presId="urn:microsoft.com/office/officeart/2005/8/layout/process2"/>
    <dgm:cxn modelId="{6FDB5AED-69FE-6946-A048-625AEC20809E}" type="presParOf" srcId="{18470368-7523-964F-AD56-759A0D2D64A7}" destId="{0D53A969-54B2-9F4A-83F3-657B9EA75EFB}" srcOrd="3" destOrd="0" presId="urn:microsoft.com/office/officeart/2005/8/layout/process2"/>
    <dgm:cxn modelId="{BB123033-1C7F-044B-833C-DAF05CDA406A}" type="presParOf" srcId="{0D53A969-54B2-9F4A-83F3-657B9EA75EFB}" destId="{86C89A06-2188-4249-8F13-983A11C173DA}" srcOrd="0" destOrd="0" presId="urn:microsoft.com/office/officeart/2005/8/layout/process2"/>
    <dgm:cxn modelId="{D0499F4A-6AD4-874E-9375-6A350E81DAB0}" type="presParOf" srcId="{18470368-7523-964F-AD56-759A0D2D64A7}" destId="{718F8C77-4C6C-6B49-86F3-3DC6E896654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D6C4A7B-7587-8544-BF57-3EC244FAF807}">
      <dsp:nvSpPr>
        <dsp:cNvPr id="0" name=""/>
        <dsp:cNvSpPr/>
      </dsp:nvSpPr>
      <dsp:spPr>
        <a:xfrm>
          <a:off x="1885277" y="2516542"/>
          <a:ext cx="2304227" cy="2304227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Momentum Indicators</a:t>
          </a:r>
          <a:endParaRPr lang="en-US" sz="1800" kern="1200" dirty="0"/>
        </a:p>
      </dsp:txBody>
      <dsp:txXfrm>
        <a:off x="1885277" y="2516542"/>
        <a:ext cx="2304227" cy="2304227"/>
      </dsp:txXfrm>
    </dsp:sp>
    <dsp:sp modelId="{8F1BDD44-6360-B148-A7B3-D77CDE6C7396}">
      <dsp:nvSpPr>
        <dsp:cNvPr id="0" name=""/>
        <dsp:cNvSpPr/>
      </dsp:nvSpPr>
      <dsp:spPr>
        <a:xfrm>
          <a:off x="544635" y="1971906"/>
          <a:ext cx="1675802" cy="1675802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Demo-</a:t>
          </a:r>
          <a:br>
            <a:rPr lang="en-US" sz="1500" kern="1200" dirty="0" smtClean="0"/>
          </a:br>
          <a:r>
            <a:rPr lang="en-US" sz="1500" kern="1200" dirty="0" smtClean="0"/>
            <a:t>graphics</a:t>
          </a:r>
          <a:endParaRPr lang="en-US" sz="1500" kern="1200" dirty="0"/>
        </a:p>
      </dsp:txBody>
      <dsp:txXfrm>
        <a:off x="544635" y="1971906"/>
        <a:ext cx="1675802" cy="1675802"/>
      </dsp:txXfrm>
    </dsp:sp>
    <dsp:sp modelId="{CC2A66BC-C9A2-9245-8DF5-C83BB2AC7EF4}">
      <dsp:nvSpPr>
        <dsp:cNvPr id="0" name=""/>
        <dsp:cNvSpPr/>
      </dsp:nvSpPr>
      <dsp:spPr>
        <a:xfrm rot="20700000">
          <a:off x="1021015" y="315004"/>
          <a:ext cx="1641943" cy="164194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Housing Metrics</a:t>
          </a:r>
          <a:endParaRPr lang="en-US" sz="1700" kern="1200" dirty="0"/>
        </a:p>
      </dsp:txBody>
      <dsp:txXfrm>
        <a:off x="1381142" y="675130"/>
        <a:ext cx="921691" cy="921691"/>
      </dsp:txXfrm>
    </dsp:sp>
    <dsp:sp modelId="{A7FB3174-D88D-CD46-A397-C13CEA56AF31}">
      <dsp:nvSpPr>
        <dsp:cNvPr id="0" name=""/>
        <dsp:cNvSpPr/>
      </dsp:nvSpPr>
      <dsp:spPr>
        <a:xfrm>
          <a:off x="1708045" y="2168868"/>
          <a:ext cx="2949411" cy="2949411"/>
        </a:xfrm>
        <a:prstGeom prst="circularArrow">
          <a:avLst>
            <a:gd name="adj1" fmla="val 4687"/>
            <a:gd name="adj2" fmla="val 299029"/>
            <a:gd name="adj3" fmla="val 2516132"/>
            <a:gd name="adj4" fmla="val 15861349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F692B-0DC7-0A4E-BBEB-9DC192F19D2A}">
      <dsp:nvSpPr>
        <dsp:cNvPr id="0" name=""/>
        <dsp:cNvSpPr/>
      </dsp:nvSpPr>
      <dsp:spPr>
        <a:xfrm>
          <a:off x="247854" y="1601135"/>
          <a:ext cx="2142931" cy="21429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D72140-E861-CE45-BAB9-8979E61AFA32}">
      <dsp:nvSpPr>
        <dsp:cNvPr id="0" name=""/>
        <dsp:cNvSpPr/>
      </dsp:nvSpPr>
      <dsp:spPr>
        <a:xfrm>
          <a:off x="686733" y="-19286"/>
          <a:ext cx="2310512" cy="231051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ABA2B78-3D9B-FD4D-BEEB-99067FD73355}">
      <dsp:nvSpPr>
        <dsp:cNvPr id="0" name=""/>
        <dsp:cNvSpPr/>
      </dsp:nvSpPr>
      <dsp:spPr>
        <a:xfrm>
          <a:off x="978651" y="874058"/>
          <a:ext cx="1922928" cy="1922928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Local Traffic + Amenities</a:t>
          </a:r>
          <a:endParaRPr lang="en-US" sz="1800" kern="1200" dirty="0"/>
        </a:p>
      </dsp:txBody>
      <dsp:txXfrm>
        <a:off x="978651" y="874058"/>
        <a:ext cx="1922928" cy="1922928"/>
      </dsp:txXfrm>
    </dsp:sp>
    <dsp:sp modelId="{A1031323-5FF9-514A-A6EF-1F71FBED42F0}">
      <dsp:nvSpPr>
        <dsp:cNvPr id="0" name=""/>
        <dsp:cNvSpPr/>
      </dsp:nvSpPr>
      <dsp:spPr>
        <a:xfrm>
          <a:off x="1049291" y="556345"/>
          <a:ext cx="2365202" cy="2365202"/>
        </a:xfrm>
        <a:prstGeom prst="circularArrow">
          <a:avLst>
            <a:gd name="adj1" fmla="val 4878"/>
            <a:gd name="adj2" fmla="val 312630"/>
            <a:gd name="adj3" fmla="val 3085053"/>
            <a:gd name="adj4" fmla="val 15301585"/>
            <a:gd name="adj5" fmla="val 569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0818CC8-1C49-A64F-ACBF-DCFE56D711D8}">
      <dsp:nvSpPr>
        <dsp:cNvPr id="0" name=""/>
        <dsp:cNvSpPr/>
      </dsp:nvSpPr>
      <dsp:spPr>
        <a:xfrm>
          <a:off x="823818" y="0"/>
          <a:ext cx="2222126" cy="12345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2">
                  <a:lumMod val="75000"/>
                </a:schemeClr>
              </a:solidFill>
            </a:rPr>
            <a:t>Classifications: </a:t>
          </a:r>
          <a:r>
            <a:rPr lang="en-US" sz="1500" b="1" kern="1200" dirty="0" smtClean="0"/>
            <a:t/>
          </a:r>
          <a:br>
            <a:rPr lang="en-US" sz="1500" b="1" kern="1200" dirty="0" smtClean="0"/>
          </a:br>
          <a:r>
            <a:rPr lang="en-US" sz="1500" kern="1200" dirty="0" err="1" smtClean="0">
              <a:solidFill>
                <a:schemeClr val="bg1"/>
              </a:solidFill>
            </a:rPr>
            <a:t>XGBoost</a:t>
          </a:r>
          <a:r>
            <a:rPr lang="en-US" sz="1500" kern="1200" dirty="0" smtClean="0">
              <a:solidFill>
                <a:schemeClr val="bg1"/>
              </a:solidFill>
            </a:rPr>
            <a:t>, SVM</a:t>
          </a:r>
          <a:br>
            <a:rPr lang="en-US" sz="1500" kern="1200" dirty="0" smtClean="0">
              <a:solidFill>
                <a:schemeClr val="bg1"/>
              </a:solidFill>
            </a:rPr>
          </a:br>
          <a:r>
            <a:rPr lang="en-US" sz="1500" kern="1200" dirty="0" smtClean="0">
              <a:solidFill>
                <a:schemeClr val="bg1"/>
              </a:solidFill>
            </a:rPr>
            <a:t>Logistic Regression</a:t>
          </a:r>
          <a:br>
            <a:rPr lang="en-US" sz="1500" kern="1200" dirty="0" smtClean="0">
              <a:solidFill>
                <a:schemeClr val="bg1"/>
              </a:solidFill>
            </a:rPr>
          </a:br>
          <a:r>
            <a:rPr lang="en-US" sz="1500" kern="1200" dirty="0" smtClean="0">
              <a:solidFill>
                <a:schemeClr val="bg1"/>
              </a:solidFill>
            </a:rPr>
            <a:t>Random Forrest</a:t>
          </a:r>
          <a:br>
            <a:rPr lang="en-US" sz="1500" kern="1200" dirty="0" smtClean="0">
              <a:solidFill>
                <a:schemeClr val="bg1"/>
              </a:solidFill>
            </a:rPr>
          </a:br>
          <a:r>
            <a:rPr lang="en-US" sz="1500" kern="1200" dirty="0" smtClean="0">
              <a:solidFill>
                <a:schemeClr val="bg1"/>
              </a:solidFill>
            </a:rPr>
            <a:t>Naïve Bayesian</a:t>
          </a:r>
        </a:p>
      </dsp:txBody>
      <dsp:txXfrm>
        <a:off x="823818" y="0"/>
        <a:ext cx="2222126" cy="1234514"/>
      </dsp:txXfrm>
    </dsp:sp>
    <dsp:sp modelId="{99301622-FEEE-0749-B2FB-F358BFE8DCE1}">
      <dsp:nvSpPr>
        <dsp:cNvPr id="0" name=""/>
        <dsp:cNvSpPr/>
      </dsp:nvSpPr>
      <dsp:spPr>
        <a:xfrm rot="5400000">
          <a:off x="1703410" y="1265377"/>
          <a:ext cx="462942" cy="5555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5400000">
        <a:off x="1703410" y="1265377"/>
        <a:ext cx="462942" cy="555531"/>
      </dsp:txXfrm>
    </dsp:sp>
    <dsp:sp modelId="{664BB412-4C62-BF4A-92DF-3EA01D2B5C8F}">
      <dsp:nvSpPr>
        <dsp:cNvPr id="0" name=""/>
        <dsp:cNvSpPr/>
      </dsp:nvSpPr>
      <dsp:spPr>
        <a:xfrm>
          <a:off x="823818" y="1851771"/>
          <a:ext cx="2222126" cy="12345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rgbClr val="FFE636"/>
              </a:solidFill>
            </a:rPr>
            <a:t>Ensemble Methods</a:t>
          </a:r>
        </a:p>
      </dsp:txBody>
      <dsp:txXfrm>
        <a:off x="823818" y="1851771"/>
        <a:ext cx="2222126" cy="1234514"/>
      </dsp:txXfrm>
    </dsp:sp>
    <dsp:sp modelId="{0D53A969-54B2-9F4A-83F3-657B9EA75EFB}">
      <dsp:nvSpPr>
        <dsp:cNvPr id="0" name=""/>
        <dsp:cNvSpPr/>
      </dsp:nvSpPr>
      <dsp:spPr>
        <a:xfrm rot="5400000">
          <a:off x="1720219" y="3094736"/>
          <a:ext cx="429324" cy="55553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tint val="60000"/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5400000">
        <a:off x="1720219" y="3094736"/>
        <a:ext cx="429324" cy="555531"/>
      </dsp:txXfrm>
    </dsp:sp>
    <dsp:sp modelId="{718F8C77-4C6C-6B49-86F3-3DC6E896654C}">
      <dsp:nvSpPr>
        <dsp:cNvPr id="0" name=""/>
        <dsp:cNvSpPr/>
      </dsp:nvSpPr>
      <dsp:spPr>
        <a:xfrm>
          <a:off x="823818" y="3658718"/>
          <a:ext cx="2222126" cy="12345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E636"/>
              </a:solidFill>
            </a:rPr>
            <a:t>3-Tier Ratings: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A = Great </a:t>
          </a:r>
          <a:r>
            <a:rPr lang="en-US" sz="1400" kern="1200" dirty="0" err="1" smtClean="0">
              <a:solidFill>
                <a:schemeClr val="bg1"/>
              </a:solidFill>
            </a:rPr>
            <a:t>Ex(Yield</a:t>
          </a:r>
          <a:r>
            <a:rPr lang="en-US" sz="1400" kern="1200" dirty="0" smtClean="0">
              <a:solidFill>
                <a:schemeClr val="bg1"/>
              </a:solidFill>
            </a:rPr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B = Average  </a:t>
          </a:r>
          <a:r>
            <a:rPr lang="en-US" sz="1400" kern="1200" dirty="0" err="1" smtClean="0">
              <a:solidFill>
                <a:schemeClr val="bg1"/>
              </a:solidFill>
            </a:rPr>
            <a:t>Ex(Yield</a:t>
          </a:r>
          <a:r>
            <a:rPr lang="en-US" sz="1400" kern="1200" dirty="0" smtClean="0">
              <a:solidFill>
                <a:schemeClr val="bg1"/>
              </a:solidFill>
            </a:rPr>
            <a:t>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 = Poor </a:t>
          </a:r>
          <a:r>
            <a:rPr lang="en-US" sz="1400" kern="1200" dirty="0" err="1" smtClean="0">
              <a:solidFill>
                <a:schemeClr val="bg1"/>
              </a:solidFill>
            </a:rPr>
            <a:t>Ex(Yield</a:t>
          </a:r>
          <a:r>
            <a:rPr lang="en-US" sz="1400" kern="1200" dirty="0" smtClean="0">
              <a:solidFill>
                <a:schemeClr val="bg1"/>
              </a:solidFill>
            </a:rPr>
            <a:t>)</a:t>
          </a:r>
        </a:p>
      </dsp:txBody>
      <dsp:txXfrm>
        <a:off x="823818" y="3658718"/>
        <a:ext cx="2222126" cy="123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FC56213-B4C4-4C5C-8EAE-01416D175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x-none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x-none" smtClean="0"/>
              <a:t>Click to edit Master text styles</a:t>
            </a:r>
          </a:p>
          <a:p>
            <a:pPr lvl="1" eaLnBrk="1" latinLnBrk="0" hangingPunct="1"/>
            <a:r>
              <a:rPr kumimoji="0" lang="x-none" smtClean="0"/>
              <a:t>Second level</a:t>
            </a:r>
          </a:p>
          <a:p>
            <a:pPr lvl="2" eaLnBrk="1" latinLnBrk="0" hangingPunct="1"/>
            <a:r>
              <a:rPr kumimoji="0" lang="x-none" smtClean="0"/>
              <a:t>Third level</a:t>
            </a:r>
          </a:p>
          <a:p>
            <a:pPr lvl="3" eaLnBrk="1" latinLnBrk="0" hangingPunct="1"/>
            <a:r>
              <a:rPr kumimoji="0" lang="x-none" smtClean="0"/>
              <a:t>Fourth level</a:t>
            </a:r>
          </a:p>
          <a:p>
            <a:pPr lvl="4" eaLnBrk="1" latinLnBrk="0" hangingPunct="1"/>
            <a:r>
              <a:rPr kumimoji="0" lang="x-none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C789D40-73CA-B245-90AB-A2009DCF42C8}" type="datetimeFigureOut">
              <a:rPr lang="en-US" smtClean="0"/>
              <a:pPr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2BECC6E-E575-244D-9E7F-34D0B83CAC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52.55.95.182:8888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chin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447952"/>
            <a:ext cx="6172200" cy="1894362"/>
          </a:xfrm>
        </p:spPr>
        <p:txBody>
          <a:bodyPr/>
          <a:lstStyle/>
          <a:p>
            <a:r>
              <a:rPr lang="en-US" dirty="0" smtClean="0"/>
              <a:t>Unlock </a:t>
            </a:r>
            <a:r>
              <a:rPr lang="en-US" dirty="0" smtClean="0">
                <a:solidFill>
                  <a:srgbClr val="FF0000"/>
                </a:solidFill>
              </a:rPr>
              <a:t>hidden</a:t>
            </a:r>
            <a:r>
              <a:rPr lang="en-US" dirty="0" smtClean="0"/>
              <a:t> real estate value through the lens of short term renters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October 28, 2016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Presentation by Ed Chin</a:t>
            </a: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8580"/>
            <a:ext cx="5952474" cy="3554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predict which neighborhoods offer the best return potential?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-112325" y="1850491"/>
          <a:ext cx="4189505" cy="5452035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1729656" y="1238346"/>
          <a:ext cx="3705419" cy="3496234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ight Arrow 12"/>
          <p:cNvSpPr/>
          <p:nvPr/>
        </p:nvSpPr>
        <p:spPr>
          <a:xfrm rot="19729847">
            <a:off x="4841763" y="1763898"/>
            <a:ext cx="658868" cy="5911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/>
        </p:nvGraphicFramePr>
        <p:xfrm>
          <a:off x="4736351" y="1636059"/>
          <a:ext cx="3869764" cy="4938058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Airbnb</a:t>
            </a:r>
            <a:r>
              <a:rPr lang="en-US" dirty="0" smtClean="0"/>
              <a:t> Rating: 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Hold out 30% of data for testing</a:t>
            </a:r>
          </a:p>
          <a:p>
            <a:r>
              <a:rPr lang="en-US" dirty="0" smtClean="0"/>
              <a:t>MAR = Mean Equivalent Monthly </a:t>
            </a:r>
            <a:r>
              <a:rPr lang="en-US" dirty="0" err="1" smtClean="0"/>
              <a:t>AirBnB</a:t>
            </a:r>
            <a:r>
              <a:rPr lang="en-US" dirty="0" smtClean="0"/>
              <a:t> Rent </a:t>
            </a:r>
          </a:p>
          <a:p>
            <a:r>
              <a:rPr lang="en-US" dirty="0" smtClean="0"/>
              <a:t>HC = adjustment factor for vacancy</a:t>
            </a:r>
          </a:p>
          <a:p>
            <a:r>
              <a:rPr lang="en-US" dirty="0" smtClean="0"/>
              <a:t>MHV = Median Housing Value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AirBnB</a:t>
            </a:r>
            <a:r>
              <a:rPr lang="en-US" dirty="0" smtClean="0"/>
              <a:t> Rating = (MAR * 12) * (1 – HC) / MHV</a:t>
            </a:r>
          </a:p>
          <a:p>
            <a:pPr lvl="1"/>
            <a:r>
              <a:rPr lang="en-US" dirty="0" smtClean="0"/>
              <a:t>Rating ‘</a:t>
            </a:r>
            <a:r>
              <a:rPr lang="en-US" dirty="0" smtClean="0">
                <a:solidFill>
                  <a:srgbClr val="008000"/>
                </a:solidFill>
              </a:rPr>
              <a:t>A</a:t>
            </a:r>
            <a:r>
              <a:rPr lang="en-US" dirty="0" smtClean="0"/>
              <a:t>’ = &gt; 10% expected yield</a:t>
            </a:r>
          </a:p>
          <a:p>
            <a:pPr lvl="1"/>
            <a:r>
              <a:rPr lang="en-US" dirty="0" smtClean="0"/>
              <a:t>Rating ‘</a:t>
            </a:r>
            <a:r>
              <a:rPr lang="en-US" dirty="0" smtClean="0">
                <a:solidFill>
                  <a:srgbClr val="FF6600"/>
                </a:solidFill>
              </a:rPr>
              <a:t>B</a:t>
            </a:r>
            <a:r>
              <a:rPr lang="en-US" dirty="0" smtClean="0"/>
              <a:t>’ = 6-10% expected yield</a:t>
            </a:r>
          </a:p>
          <a:p>
            <a:pPr lvl="1"/>
            <a:r>
              <a:rPr lang="en-US" dirty="0" smtClean="0"/>
              <a:t>Rating ‘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’ = &lt; 6% expected yield</a:t>
            </a:r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125" y="162289"/>
            <a:ext cx="1255349" cy="12553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02" y="-14226"/>
            <a:ext cx="7467600" cy="1143000"/>
          </a:xfrm>
        </p:spPr>
        <p:txBody>
          <a:bodyPr/>
          <a:lstStyle/>
          <a:p>
            <a:r>
              <a:rPr lang="en-US" dirty="0" smtClean="0"/>
              <a:t>Insights into model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41615"/>
            <a:ext cx="7467600" cy="92505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current </a:t>
            </a:r>
            <a:r>
              <a:rPr lang="en-US" dirty="0" smtClean="0"/>
              <a:t>model of</a:t>
            </a:r>
            <a:r>
              <a:rPr lang="en-US" dirty="0" smtClean="0"/>
              <a:t> </a:t>
            </a:r>
            <a:r>
              <a:rPr lang="en-US" dirty="0" err="1" smtClean="0"/>
              <a:t>AirBnB</a:t>
            </a:r>
            <a:r>
              <a:rPr lang="en-US" dirty="0" smtClean="0"/>
              <a:t> </a:t>
            </a:r>
            <a:r>
              <a:rPr lang="en-US" dirty="0" smtClean="0"/>
              <a:t>R</a:t>
            </a:r>
            <a:r>
              <a:rPr lang="en-US" dirty="0" smtClean="0"/>
              <a:t>atings </a:t>
            </a:r>
            <a:r>
              <a:rPr lang="en-US" dirty="0" smtClean="0"/>
              <a:t>is</a:t>
            </a:r>
            <a:r>
              <a:rPr lang="en-US" dirty="0" smtClean="0"/>
              <a:t> 70</a:t>
            </a:r>
            <a:r>
              <a:rPr lang="en-US" dirty="0" smtClean="0"/>
              <a:t>% </a:t>
            </a:r>
            <a:r>
              <a:rPr lang="en-US" dirty="0" smtClean="0"/>
              <a:t>accurate</a:t>
            </a:r>
          </a:p>
          <a:p>
            <a:r>
              <a:rPr lang="en-US" dirty="0" smtClean="0"/>
              <a:t>Rating ‘A’ has a precision &gt; 70%, and the false positives fall mostly in rating ‘B’</a:t>
            </a:r>
            <a:endParaRPr lang="en-US" dirty="0"/>
          </a:p>
        </p:txBody>
      </p:sp>
      <p:pic>
        <p:nvPicPr>
          <p:cNvPr id="10" name="Picture 9" descr="featureimportan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" y="2332318"/>
            <a:ext cx="5143500" cy="3225800"/>
          </a:xfrm>
          <a:prstGeom prst="rect">
            <a:avLst/>
          </a:prstGeom>
        </p:spPr>
      </p:pic>
      <p:pic>
        <p:nvPicPr>
          <p:cNvPr id="6" name="Picture 5" descr="confu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1" y="2011420"/>
            <a:ext cx="37211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the primary drivers for the the paradigm shift?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Airbnb</a:t>
            </a:r>
            <a:r>
              <a:rPr lang="en-US" dirty="0" smtClean="0"/>
              <a:t> rental income is correlated with an increase of </a:t>
            </a:r>
            <a:r>
              <a:rPr lang="en-US" dirty="0" err="1" smtClean="0"/>
              <a:t>Uber</a:t>
            </a:r>
            <a:r>
              <a:rPr lang="en-US" dirty="0" smtClean="0"/>
              <a:t> traffic and apartments that can accommodate excess tenants over the number of bedrooms advertised</a:t>
            </a:r>
          </a:p>
          <a:p>
            <a:r>
              <a:rPr lang="en-US" dirty="0" smtClean="0"/>
              <a:t>Prospective investors need to balance excess returns offered by </a:t>
            </a:r>
            <a:r>
              <a:rPr lang="en-US" dirty="0" err="1" smtClean="0"/>
              <a:t>Airbnb</a:t>
            </a:r>
            <a:r>
              <a:rPr lang="en-US" dirty="0" smtClean="0"/>
              <a:t> with the difficulty of renting the entirety of a month</a:t>
            </a:r>
          </a:p>
          <a:p>
            <a:r>
              <a:rPr lang="en-US" b="1" dirty="0" smtClean="0"/>
              <a:t>Washington Heights, East Harlem, Forrest Hills, Williamsburg and Murray Hills </a:t>
            </a:r>
            <a:r>
              <a:rPr lang="en-US" dirty="0" smtClean="0"/>
              <a:t>offer compelling values for landlords that intend to leverage the </a:t>
            </a:r>
            <a:r>
              <a:rPr lang="en-US" dirty="0" err="1" smtClean="0"/>
              <a:t>Airbnb</a:t>
            </a:r>
            <a:r>
              <a:rPr lang="en-US" dirty="0" smtClean="0"/>
              <a:t> platform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predictions at </a:t>
            </a:r>
            <a:r>
              <a:rPr lang="en-US" dirty="0" smtClean="0"/>
              <a:t>a glance</a:t>
            </a:r>
            <a:endParaRPr lang="en-US" dirty="0"/>
          </a:p>
        </p:txBody>
      </p:sp>
      <p:pic>
        <p:nvPicPr>
          <p:cNvPr id="8" name="Content Placeholder 7" descr="download (8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931" r="-93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Interested in taking a deeper dive?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Here is a tool, hosted on my AWS server, that you can try out right now:</a:t>
            </a:r>
          </a:p>
          <a:p>
            <a:pPr lvl="1"/>
            <a:r>
              <a:rPr lang="en-US" dirty="0" smtClean="0">
                <a:hlinkClick r:id="rId2"/>
              </a:rPr>
              <a:t>Interactive NYC Map</a:t>
            </a:r>
            <a:endParaRPr lang="en-US" dirty="0" smtClean="0"/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http://52.55.95.182:8888/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is intended for prospective homebuyers, real estate investors and property managers</a:t>
            </a:r>
          </a:p>
          <a:p>
            <a:r>
              <a:rPr lang="en-US" dirty="0" smtClean="0"/>
              <a:t>The map contains 8 layers and can be overlaid on top of each other</a:t>
            </a:r>
          </a:p>
          <a:p>
            <a:r>
              <a:rPr lang="en-US" dirty="0" smtClean="0"/>
              <a:t>Demographics and pertinent real estate information are displayed on </a:t>
            </a:r>
            <a:r>
              <a:rPr lang="en-US" i="1" u="sng" dirty="0" smtClean="0"/>
              <a:t>mouse-over</a:t>
            </a:r>
          </a:p>
          <a:p>
            <a:r>
              <a:rPr lang="en-US" dirty="0" smtClean="0"/>
              <a:t>It should work for both </a:t>
            </a:r>
            <a:r>
              <a:rPr lang="en-US" i="1" dirty="0" smtClean="0"/>
              <a:t>desktop</a:t>
            </a:r>
            <a:r>
              <a:rPr lang="en-US" dirty="0" smtClean="0"/>
              <a:t> and </a:t>
            </a:r>
            <a:r>
              <a:rPr lang="en-US" i="1" dirty="0" smtClean="0"/>
              <a:t>mobile</a:t>
            </a:r>
            <a:r>
              <a:rPr lang="en-US" dirty="0" smtClean="0"/>
              <a:t> </a:t>
            </a:r>
            <a:r>
              <a:rPr lang="en-US" dirty="0" smtClean="0"/>
              <a:t>browser.  Full functionality is </a:t>
            </a:r>
            <a:r>
              <a:rPr lang="en-US" dirty="0" smtClean="0"/>
              <a:t>reserved for desktop version only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Ed Chin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echin6@gmail.com</a:t>
            </a:r>
            <a:endParaRPr lang="en-US" dirty="0" smtClean="0"/>
          </a:p>
          <a:p>
            <a:r>
              <a:rPr lang="en-US" dirty="0" err="1" smtClean="0"/>
              <a:t>Linkedin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https://www.linkedin.com/in/edwin-chin-62392b1</a:t>
            </a:r>
          </a:p>
          <a:p>
            <a:r>
              <a:rPr lang="en-US" dirty="0" smtClean="0"/>
              <a:t>Blog: echin6.github.io</a:t>
            </a:r>
          </a:p>
          <a:p>
            <a:r>
              <a:rPr lang="en-US" dirty="0" smtClean="0"/>
              <a:t>Repo: echin6/metis_projects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3826"/>
            <a:ext cx="7467600" cy="1143000"/>
          </a:xfrm>
        </p:spPr>
        <p:txBody>
          <a:bodyPr/>
          <a:lstStyle/>
          <a:p>
            <a:r>
              <a:rPr lang="en-US" dirty="0" smtClean="0"/>
              <a:t>New York City Real Estate Overview</a:t>
            </a:r>
            <a:endParaRPr lang="en-US" dirty="0"/>
          </a:p>
        </p:txBody>
      </p:sp>
      <p:pic>
        <p:nvPicPr>
          <p:cNvPr id="4" name="Content Placeholder 3" descr="Screen Shot 2016-10-26 at 9.35.18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3291" b="-23291"/>
          <a:stretch>
            <a:fillRect/>
          </a:stretch>
        </p:blipFill>
        <p:spPr>
          <a:xfrm>
            <a:off x="588919" y="780479"/>
            <a:ext cx="3427638" cy="2237059"/>
          </a:xfrm>
        </p:spPr>
      </p:pic>
      <p:pic>
        <p:nvPicPr>
          <p:cNvPr id="6" name="Picture 5" descr="Screen Shot 2016-10-26 at 9.35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45" y="1138518"/>
            <a:ext cx="3383028" cy="1586582"/>
          </a:xfrm>
          <a:prstGeom prst="rect">
            <a:avLst/>
          </a:prstGeom>
        </p:spPr>
      </p:pic>
      <p:pic>
        <p:nvPicPr>
          <p:cNvPr id="10" name="Picture 9" descr="Screen Shot 2016-10-26 at 9.42.3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4" y="2780950"/>
            <a:ext cx="7570454" cy="2039225"/>
          </a:xfrm>
          <a:prstGeom prst="rect">
            <a:avLst/>
          </a:prstGeom>
        </p:spPr>
      </p:pic>
      <p:pic>
        <p:nvPicPr>
          <p:cNvPr id="12" name="Picture 11" descr="Screen Shot 2016-10-26 at 9.57.4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92" y="4832627"/>
            <a:ext cx="1795988" cy="345752"/>
          </a:xfrm>
          <a:prstGeom prst="rect">
            <a:avLst/>
          </a:prstGeom>
        </p:spPr>
      </p:pic>
      <p:pic>
        <p:nvPicPr>
          <p:cNvPr id="13" name="Picture 12" descr="Screen Shot 2016-10-26 at 9.57.32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63" y="5270440"/>
            <a:ext cx="7467600" cy="1378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NYC Real Estate Too Expensive?</a:t>
            </a:r>
            <a:endParaRPr lang="en-US" dirty="0"/>
          </a:p>
        </p:txBody>
      </p:sp>
      <p:pic>
        <p:nvPicPr>
          <p:cNvPr id="4" name="Content Placeholder 3" descr="Screen Shot 2016-10-26 at 9.57.11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1542" b="-11542"/>
          <a:stretch>
            <a:fillRect/>
          </a:stretch>
        </p:blipFill>
        <p:spPr>
          <a:xfrm>
            <a:off x="457200" y="1774529"/>
            <a:ext cx="7467600" cy="487375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32298" y="1506714"/>
            <a:ext cx="7467600" cy="8404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sz="2000" dirty="0" smtClean="0"/>
              <a:t>Where can a buyer find value?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Airbnb</a:t>
            </a:r>
            <a:r>
              <a:rPr lang="en-US" dirty="0" smtClean="0"/>
              <a:t>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Founded in 2008, </a:t>
            </a:r>
            <a:r>
              <a:rPr lang="en-US" dirty="0" err="1" smtClean="0"/>
              <a:t>Airbnb</a:t>
            </a:r>
            <a:r>
              <a:rPr lang="en-US" dirty="0" smtClean="0"/>
              <a:t> is a peer-to-peer online marketplace that connects homeowners to short-term renters</a:t>
            </a:r>
          </a:p>
          <a:p>
            <a:r>
              <a:rPr lang="en-US" dirty="0" smtClean="0"/>
              <a:t>The short-term rental platform is providing an alternative revenue stream to homeowners that was not previously accessible</a:t>
            </a:r>
          </a:p>
          <a:p>
            <a:r>
              <a:rPr lang="en-US" dirty="0" smtClean="0"/>
              <a:t>While there are tight restrictions on the type of properties that can be rented out on a short-term basis (the laws are under dispute), there are also notable exemptions for investors that make continuous short-term rentals a viable strategy </a:t>
            </a:r>
          </a:p>
          <a:p>
            <a:endParaRPr lang="en-US" dirty="0"/>
          </a:p>
        </p:txBody>
      </p:sp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125" y="162289"/>
            <a:ext cx="1255349" cy="1255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3030"/>
            <a:ext cx="7467600" cy="1143000"/>
          </a:xfrm>
        </p:spPr>
        <p:txBody>
          <a:bodyPr/>
          <a:lstStyle/>
          <a:p>
            <a:r>
              <a:rPr lang="en-US" dirty="0" smtClean="0"/>
              <a:t>Listings on </a:t>
            </a:r>
            <a:r>
              <a:rPr lang="en-US" dirty="0" err="1" smtClean="0"/>
              <a:t>Airbnb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32296" y="1063420"/>
            <a:ext cx="8711703" cy="8404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dirty="0" err="1" smtClean="0"/>
              <a:t>Airbnb</a:t>
            </a:r>
            <a:r>
              <a:rPr lang="en-US" dirty="0" smtClean="0"/>
              <a:t> listings are clustered around certain neighborhoods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Content Placeholder 12" descr="download (4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96" b="-2196"/>
          <a:stretch>
            <a:fillRect/>
          </a:stretch>
        </p:blipFill>
        <p:spPr>
          <a:xfrm>
            <a:off x="519455" y="1590237"/>
            <a:ext cx="7467600" cy="48737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7467600" cy="1143000"/>
          </a:xfrm>
        </p:spPr>
        <p:txBody>
          <a:bodyPr/>
          <a:lstStyle/>
          <a:p>
            <a:r>
              <a:rPr lang="en-US" dirty="0" err="1" smtClean="0"/>
              <a:t>Airbnb</a:t>
            </a:r>
            <a:r>
              <a:rPr lang="en-US" dirty="0" smtClean="0"/>
              <a:t> offers excess returns over traditional long term rentals</a:t>
            </a:r>
            <a:endParaRPr lang="en-US" dirty="0"/>
          </a:p>
        </p:txBody>
      </p:sp>
      <p:pic>
        <p:nvPicPr>
          <p:cNvPr id="8" name="Content Placeholder 7" descr="Screen Shot 2016-10-27 at 3.10.20 P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4684" b="-4684"/>
          <a:stretch>
            <a:fillRect/>
          </a:stretch>
        </p:blipFill>
        <p:spPr>
          <a:xfrm>
            <a:off x="546846" y="1854197"/>
            <a:ext cx="7467600" cy="4873752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87474" y="1317417"/>
            <a:ext cx="7889938" cy="8404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dirty="0" smtClean="0"/>
              <a:t>In very desirable areas of Brooklyn/Manhattan, one would need to rent an apartment for only 5 days to make equivalent monthly rent! 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11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Equivalent </a:t>
            </a:r>
            <a:r>
              <a:rPr lang="en-US" dirty="0" err="1" smtClean="0"/>
              <a:t>Airbnb</a:t>
            </a:r>
            <a:r>
              <a:rPr lang="en-US" dirty="0" smtClean="0"/>
              <a:t> rates vs. median 12 month rental rates</a:t>
            </a:r>
            <a:endParaRPr lang="en-US" dirty="0"/>
          </a:p>
        </p:txBody>
      </p:sp>
      <p:pic>
        <p:nvPicPr>
          <p:cNvPr id="4" name="Content Placeholder 3" descr="download (5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480" r="-3480"/>
          <a:stretch>
            <a:fillRect/>
          </a:stretch>
        </p:blipFill>
        <p:spPr>
          <a:xfrm>
            <a:off x="531905" y="1794433"/>
            <a:ext cx="7467600" cy="487375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32296" y="1302476"/>
            <a:ext cx="8711703" cy="8404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US" dirty="0" smtClean="0"/>
              <a:t>There are significant return variations across geographical regions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Estate 101</a:t>
            </a:r>
            <a:br>
              <a:rPr lang="en-US" dirty="0" smtClean="0"/>
            </a:br>
            <a:r>
              <a:rPr lang="en-US" dirty="0" smtClean="0"/>
              <a:t>Location, Location,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desirability of a neighborhood</a:t>
            </a:r>
          </a:p>
          <a:p>
            <a:r>
              <a:rPr lang="en-US" dirty="0" smtClean="0"/>
              <a:t>The proximity to schools, businesses and services</a:t>
            </a:r>
          </a:p>
          <a:p>
            <a:r>
              <a:rPr lang="en-US" dirty="0" smtClean="0"/>
              <a:t>Ease of commute and access to public transportation</a:t>
            </a:r>
          </a:p>
          <a:p>
            <a:r>
              <a:rPr lang="en-US" dirty="0" smtClean="0"/>
              <a:t>Low crime rates</a:t>
            </a:r>
          </a:p>
          <a:p>
            <a:r>
              <a:rPr lang="en-US" dirty="0" smtClean="0"/>
              <a:t>The value of nearby properties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Can we parameterize these location features from the perspective of a short term renter?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desirability of a neighborhood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Demographics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% of educated, poverty %, income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Housing affordability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Negative externalities</a:t>
            </a:r>
            <a:r>
              <a:rPr lang="en-US" dirty="0" smtClean="0">
                <a:solidFill>
                  <a:srgbClr val="660066"/>
                </a:solidFill>
              </a:rPr>
              <a:t>, i.e. # </a:t>
            </a:r>
            <a:r>
              <a:rPr lang="en-US" dirty="0" smtClean="0"/>
              <a:t>of noise complaints</a:t>
            </a:r>
          </a:p>
          <a:p>
            <a:r>
              <a:rPr lang="en-US" dirty="0" smtClean="0"/>
              <a:t>The proximity to schools, businesses and services</a:t>
            </a:r>
          </a:p>
          <a:p>
            <a:pPr lvl="1"/>
            <a:r>
              <a:rPr lang="en-US" dirty="0" smtClean="0"/>
              <a:t>The </a:t>
            </a:r>
            <a:r>
              <a:rPr lang="en-US" b="1" u="sng" dirty="0" smtClean="0">
                <a:solidFill>
                  <a:srgbClr val="660066"/>
                </a:solidFill>
              </a:rPr>
              <a:t>Hip</a:t>
            </a:r>
            <a:r>
              <a:rPr lang="en-US" dirty="0" smtClean="0"/>
              <a:t> factor: </a:t>
            </a:r>
            <a:r>
              <a:rPr lang="en-US" dirty="0" smtClean="0">
                <a:solidFill>
                  <a:srgbClr val="FF0000"/>
                </a:solidFill>
              </a:rPr>
              <a:t># of nearby bars, coffee shops </a:t>
            </a:r>
            <a:r>
              <a:rPr lang="en-US" dirty="0" smtClean="0">
                <a:solidFill>
                  <a:srgbClr val="000000"/>
                </a:solidFill>
              </a:rPr>
              <a:t>from Yelp</a:t>
            </a:r>
          </a:p>
          <a:p>
            <a:r>
              <a:rPr lang="en-US" dirty="0" smtClean="0"/>
              <a:t>Ease of commute and access to public transportation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Taxi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Uber</a:t>
            </a:r>
            <a:r>
              <a:rPr lang="en-US" dirty="0" smtClean="0"/>
              <a:t> pick-</a:t>
            </a:r>
            <a:r>
              <a:rPr lang="en-US" smtClean="0"/>
              <a:t>up</a:t>
            </a:r>
            <a:r>
              <a:rPr lang="en-US" smtClean="0"/>
              <a:t> frequency</a:t>
            </a:r>
            <a:endParaRPr lang="en-US" dirty="0" smtClean="0"/>
          </a:p>
          <a:p>
            <a:pPr lvl="1"/>
            <a:r>
              <a:rPr lang="en-US" dirty="0" smtClean="0"/>
              <a:t>Average </a:t>
            </a:r>
            <a:r>
              <a:rPr lang="en-US" dirty="0" smtClean="0">
                <a:solidFill>
                  <a:srgbClr val="0000FF"/>
                </a:solidFill>
              </a:rPr>
              <a:t>travel time to work</a:t>
            </a:r>
          </a:p>
          <a:p>
            <a:r>
              <a:rPr lang="en-US" dirty="0" smtClean="0"/>
              <a:t>Low crime rates</a:t>
            </a:r>
          </a:p>
          <a:p>
            <a:r>
              <a:rPr lang="en-US" dirty="0" smtClean="0"/>
              <a:t>The value of nearby properties</a:t>
            </a:r>
          </a:p>
          <a:p>
            <a:pPr lvl="1"/>
            <a:r>
              <a:rPr lang="en-US" dirty="0" smtClean="0"/>
              <a:t>Median </a:t>
            </a:r>
            <a:r>
              <a:rPr lang="en-US" dirty="0" smtClean="0">
                <a:solidFill>
                  <a:srgbClr val="008000"/>
                </a:solidFill>
              </a:rPr>
              <a:t>home values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for single family</a:t>
            </a:r>
          </a:p>
          <a:p>
            <a:pPr lvl="1"/>
            <a:r>
              <a:rPr lang="en-US" dirty="0" smtClean="0"/>
              <a:t>% of </a:t>
            </a:r>
            <a:r>
              <a:rPr lang="en-US" dirty="0" smtClean="0">
                <a:solidFill>
                  <a:srgbClr val="008000"/>
                </a:solidFill>
              </a:rPr>
              <a:t>vacant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owner-occupied </a:t>
            </a:r>
            <a:r>
              <a:rPr lang="en-US" dirty="0" smtClean="0"/>
              <a:t>homes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Momentum</a:t>
            </a:r>
            <a:r>
              <a:rPr lang="en-US" dirty="0" smtClean="0"/>
              <a:t> indicators: recent sales/rental trends, turnover ratios from </a:t>
            </a:r>
            <a:r>
              <a:rPr lang="en-US" dirty="0" err="1" smtClean="0"/>
              <a:t>Zillow</a:t>
            </a:r>
            <a:r>
              <a:rPr lang="en-US" dirty="0" smtClean="0"/>
              <a:t>, changes in demographics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2719</TotalTime>
  <Words>747</Words>
  <Application>Microsoft Macintosh PowerPoint</Application>
  <PresentationFormat>On-screen Show (4:3)</PresentationFormat>
  <Paragraphs>84</Paragraphs>
  <Slides>16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Oriel</vt:lpstr>
      <vt:lpstr>Unlock hidden real estate value through the lens of short term renters</vt:lpstr>
      <vt:lpstr>New York City Real Estate Overview</vt:lpstr>
      <vt:lpstr>Is NYC Real Estate Too Expensive?</vt:lpstr>
      <vt:lpstr>The Airbnb Effect</vt:lpstr>
      <vt:lpstr>Listings on Airbnb</vt:lpstr>
      <vt:lpstr>Airbnb offers excess returns over traditional long term rentals</vt:lpstr>
      <vt:lpstr>Equivalent Airbnb rates vs. median 12 month rental rates</vt:lpstr>
      <vt:lpstr>Real Estate 101 Location, Location, Location</vt:lpstr>
      <vt:lpstr>Can we parameterize these location features from the perspective of a short term renter?</vt:lpstr>
      <vt:lpstr>Can we predict which neighborhoods offer the best return potential?</vt:lpstr>
      <vt:lpstr>Airbnb Rating: Methodology </vt:lpstr>
      <vt:lpstr>Insights into model predictions</vt:lpstr>
      <vt:lpstr>What are the primary drivers for the the paradigm shift?</vt:lpstr>
      <vt:lpstr>Model predictions at a glance</vt:lpstr>
      <vt:lpstr>Interested in taking a deeper dive?</vt:lpstr>
      <vt:lpstr>Contact Info 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Lema Kikuchi</dc:creator>
  <cp:lastModifiedBy>Lema Kikuchi</cp:lastModifiedBy>
  <cp:revision>111</cp:revision>
  <cp:lastPrinted>2016-10-28T14:08:35Z</cp:lastPrinted>
  <dcterms:created xsi:type="dcterms:W3CDTF">2016-10-28T03:56:49Z</dcterms:created>
  <dcterms:modified xsi:type="dcterms:W3CDTF">2016-10-28T15:52:38Z</dcterms:modified>
</cp:coreProperties>
</file>